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386800" cy="30279975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2198" indent="134911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45984" indent="268236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68183" indent="403144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291968" indent="53646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43" algn="l" defTabSz="914217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653" algn="l" defTabSz="914217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763" algn="l" defTabSz="914217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870" algn="l" defTabSz="914217" rtl="0" eaLnBrk="1" latinLnBrk="0" hangingPunct="1">
      <a:defRPr sz="1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542BB"/>
    <a:srgbClr val="0A74B6"/>
    <a:srgbClr val="0099CC"/>
    <a:srgbClr val="2817A9"/>
    <a:srgbClr val="D4D412"/>
    <a:srgbClr val="00338D"/>
    <a:srgbClr val="001437"/>
    <a:srgbClr val="BEC5E8"/>
    <a:srgbClr val="A2ACDE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660"/>
  </p:normalViewPr>
  <p:slideViewPr>
    <p:cSldViewPr>
      <p:cViewPr>
        <p:scale>
          <a:sx n="50" d="100"/>
          <a:sy n="50" d="100"/>
        </p:scale>
        <p:origin x="-600" y="802"/>
      </p:cViewPr>
      <p:guideLst>
        <p:guide orient="horz" pos="9537"/>
        <p:guide orient="horz" pos="7966"/>
        <p:guide orient="horz" pos="14122"/>
        <p:guide orient="horz" pos="12679"/>
        <p:guide orient="horz" pos="11716"/>
        <p:guide orient="horz" pos="10754"/>
        <p:guide orient="horz" pos="3158"/>
        <p:guide orient="horz" pos="11750"/>
        <p:guide pos="2997"/>
        <p:guide pos="302"/>
        <p:guide pos="8320"/>
        <p:guide pos="6836"/>
        <p:guide pos="10169"/>
        <p:guide pos="8118"/>
        <p:guide pos="7815"/>
        <p:guide pos="1273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96" y="-90"/>
      </p:cViewPr>
      <p:guideLst>
        <p:guide orient="horz" pos="3023"/>
        <p:guide pos="23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80" cy="4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0" tIns="48154" rIns="96310" bIns="48154" numCol="1" anchor="t" anchorCtr="0" compatLnSpc="1">
            <a:prstTxWarp prst="textNoShape">
              <a:avLst/>
            </a:prstTxWarp>
          </a:bodyPr>
          <a:lstStyle>
            <a:lvl1pPr defTabSz="96421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003" y="0"/>
            <a:ext cx="3215231" cy="4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0" tIns="48154" rIns="96310" bIns="48154" numCol="1" anchor="t" anchorCtr="0" compatLnSpc="1">
            <a:prstTxWarp prst="textNoShape">
              <a:avLst/>
            </a:prstTxWarp>
          </a:bodyPr>
          <a:lstStyle>
            <a:lvl1pPr algn="r" defTabSz="96421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8879"/>
            <a:ext cx="3132180" cy="4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0" tIns="48154" rIns="96310" bIns="48154" numCol="1" anchor="b" anchorCtr="0" compatLnSpc="1">
            <a:prstTxWarp prst="textNoShape">
              <a:avLst/>
            </a:prstTxWarp>
          </a:bodyPr>
          <a:lstStyle>
            <a:lvl1pPr defTabSz="96421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003" y="9128879"/>
            <a:ext cx="3215231" cy="47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0" tIns="48154" rIns="96310" bIns="48154" numCol="1" anchor="b" anchorCtr="0" compatLnSpc="1">
            <a:prstTxWarp prst="textNoShape">
              <a:avLst/>
            </a:prstTxWarp>
          </a:bodyPr>
          <a:lstStyle>
            <a:lvl1pPr algn="r" defTabSz="964211">
              <a:defRPr sz="1200"/>
            </a:lvl1pPr>
          </a:lstStyle>
          <a:p>
            <a:pPr>
              <a:defRPr/>
            </a:pPr>
            <a:fld id="{0322461E-B878-425C-B853-0C344D785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54214" cy="4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9" tIns="46832" rIns="93659" bIns="46832" numCol="1" anchor="t" anchorCtr="0" compatLnSpc="1">
            <a:prstTxWarp prst="textNoShape">
              <a:avLst/>
            </a:prstTxWarp>
          </a:bodyPr>
          <a:lstStyle>
            <a:lvl1pPr defTabSz="93638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7089" y="1"/>
            <a:ext cx="3155909" cy="4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9" tIns="46832" rIns="93659" bIns="46832" numCol="1" anchor="t" anchorCtr="0" compatLnSpc="1">
            <a:prstTxWarp prst="textNoShape">
              <a:avLst/>
            </a:prstTxWarp>
          </a:bodyPr>
          <a:lstStyle>
            <a:lvl1pPr algn="r" defTabSz="93638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54263" y="684213"/>
            <a:ext cx="2576512" cy="3649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9484" y="4560450"/>
            <a:ext cx="5344029" cy="43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9" tIns="46832" rIns="93659" bIns="46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97"/>
            <a:ext cx="3154214" cy="4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9" tIns="46832" rIns="93659" bIns="46832" numCol="1" anchor="b" anchorCtr="0" compatLnSpc="1">
            <a:prstTxWarp prst="textNoShape">
              <a:avLst/>
            </a:prstTxWarp>
          </a:bodyPr>
          <a:lstStyle>
            <a:lvl1pPr defTabSz="93638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7089" y="9122497"/>
            <a:ext cx="3155909" cy="4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9" tIns="46832" rIns="93659" bIns="46832" numCol="1" anchor="b" anchorCtr="0" compatLnSpc="1">
            <a:prstTxWarp prst="textNoShape">
              <a:avLst/>
            </a:prstTxWarp>
          </a:bodyPr>
          <a:lstStyle>
            <a:lvl1pPr algn="r" defTabSz="936381">
              <a:defRPr sz="1200"/>
            </a:lvl1pPr>
          </a:lstStyle>
          <a:p>
            <a:pPr>
              <a:defRPr/>
            </a:pPr>
            <a:fld id="{1D279528-CC50-409B-AA8F-6BEA10E38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21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4598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681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29196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15652" algn="l" defTabSz="6462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38781" algn="l" defTabSz="6462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61914" algn="l" defTabSz="6462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85043" algn="l" defTabSz="64626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54263" y="684213"/>
            <a:ext cx="2576512" cy="3649662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95F6C-E2C8-4919-95E7-869C41E82FC9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249" y="9406863"/>
            <a:ext cx="18178309" cy="64896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491" y="17158208"/>
            <a:ext cx="14969818" cy="7739107"/>
          </a:xfrm>
        </p:spPr>
        <p:txBody>
          <a:bodyPr/>
          <a:lstStyle>
            <a:lvl1pPr marL="0" indent="0" algn="ctr">
              <a:buNone/>
              <a:defRPr/>
            </a:lvl1pPr>
            <a:lvl2pPr marL="323129" indent="0" algn="ctr">
              <a:buNone/>
              <a:defRPr/>
            </a:lvl2pPr>
            <a:lvl3pPr marL="646261" indent="0" algn="ctr">
              <a:buNone/>
              <a:defRPr/>
            </a:lvl3pPr>
            <a:lvl4pPr marL="969391" indent="0" algn="ctr">
              <a:buNone/>
              <a:defRPr/>
            </a:lvl4pPr>
            <a:lvl5pPr marL="1292523" indent="0" algn="ctr">
              <a:buNone/>
              <a:defRPr/>
            </a:lvl5pPr>
            <a:lvl6pPr marL="1615652" indent="0" algn="ctr">
              <a:buNone/>
              <a:defRPr/>
            </a:lvl6pPr>
            <a:lvl7pPr marL="1938781" indent="0" algn="ctr">
              <a:buNone/>
              <a:defRPr/>
            </a:lvl7pPr>
            <a:lvl8pPr marL="2261914" indent="0" algn="ctr">
              <a:buNone/>
              <a:defRPr/>
            </a:lvl8pPr>
            <a:lvl9pPr marL="258504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CF77C-DD28-43BD-AF51-81A66EDB46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5827D-758D-4B86-999F-E8E036411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38566" y="2692444"/>
            <a:ext cx="4543987" cy="242230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4249" y="2692444"/>
            <a:ext cx="13521163" cy="24223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AB340-E2F0-46D6-928C-98A09AED6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4249" y="2692444"/>
            <a:ext cx="18178309" cy="242230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5905-0509-4DA1-BCB5-98D1EC2709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CE7E-CDE9-43BC-9473-346C8FCF11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16" y="19457910"/>
            <a:ext cx="18179488" cy="6013494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16" y="12833611"/>
            <a:ext cx="18179488" cy="6624302"/>
          </a:xfrm>
        </p:spPr>
        <p:txBody>
          <a:bodyPr anchor="b"/>
          <a:lstStyle>
            <a:lvl1pPr marL="0" indent="0">
              <a:buNone/>
              <a:defRPr sz="1500"/>
            </a:lvl1pPr>
            <a:lvl2pPr marL="323129" indent="0">
              <a:buNone/>
              <a:defRPr sz="1200"/>
            </a:lvl2pPr>
            <a:lvl3pPr marL="646261" indent="0">
              <a:buNone/>
              <a:defRPr sz="1200"/>
            </a:lvl3pPr>
            <a:lvl4pPr marL="969391" indent="0">
              <a:buNone/>
              <a:defRPr sz="900"/>
            </a:lvl4pPr>
            <a:lvl5pPr marL="1292523" indent="0">
              <a:buNone/>
              <a:defRPr sz="900"/>
            </a:lvl5pPr>
            <a:lvl6pPr marL="1615652" indent="0">
              <a:buNone/>
              <a:defRPr sz="900"/>
            </a:lvl6pPr>
            <a:lvl7pPr marL="1938781" indent="0">
              <a:buNone/>
              <a:defRPr sz="900"/>
            </a:lvl7pPr>
            <a:lvl8pPr marL="2261914" indent="0">
              <a:buNone/>
              <a:defRPr sz="900"/>
            </a:lvl8pPr>
            <a:lvl9pPr marL="25850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ACE3-BFF6-4037-A972-32486C707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4248" y="8748218"/>
            <a:ext cx="9032574" cy="181673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9979" y="8748218"/>
            <a:ext cx="9032577" cy="181673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4814D-2306-4821-B2FD-3CF7098E2B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08" y="1212712"/>
            <a:ext cx="19248591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108" y="6777839"/>
            <a:ext cx="9449844" cy="28248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3129" indent="0">
              <a:buNone/>
              <a:defRPr sz="1500" b="1"/>
            </a:lvl2pPr>
            <a:lvl3pPr marL="646261" indent="0">
              <a:buNone/>
              <a:defRPr sz="1200" b="1"/>
            </a:lvl3pPr>
            <a:lvl4pPr marL="969391" indent="0">
              <a:buNone/>
              <a:defRPr sz="1200" b="1"/>
            </a:lvl4pPr>
            <a:lvl5pPr marL="1292523" indent="0">
              <a:buNone/>
              <a:defRPr sz="1200" b="1"/>
            </a:lvl5pPr>
            <a:lvl6pPr marL="1615652" indent="0">
              <a:buNone/>
              <a:defRPr sz="1200" b="1"/>
            </a:lvl6pPr>
            <a:lvl7pPr marL="1938781" indent="0">
              <a:buNone/>
              <a:defRPr sz="1200" b="1"/>
            </a:lvl7pPr>
            <a:lvl8pPr marL="2261914" indent="0">
              <a:buNone/>
              <a:defRPr sz="1200" b="1"/>
            </a:lvl8pPr>
            <a:lvl9pPr marL="25850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108" y="9602680"/>
            <a:ext cx="9449844" cy="1744636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318" y="6777839"/>
            <a:ext cx="9453380" cy="28248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23129" indent="0">
              <a:buNone/>
              <a:defRPr sz="1500" b="1"/>
            </a:lvl2pPr>
            <a:lvl3pPr marL="646261" indent="0">
              <a:buNone/>
              <a:defRPr sz="1200" b="1"/>
            </a:lvl3pPr>
            <a:lvl4pPr marL="969391" indent="0">
              <a:buNone/>
              <a:defRPr sz="1200" b="1"/>
            </a:lvl4pPr>
            <a:lvl5pPr marL="1292523" indent="0">
              <a:buNone/>
              <a:defRPr sz="1200" b="1"/>
            </a:lvl5pPr>
            <a:lvl6pPr marL="1615652" indent="0">
              <a:buNone/>
              <a:defRPr sz="1200" b="1"/>
            </a:lvl6pPr>
            <a:lvl7pPr marL="1938781" indent="0">
              <a:buNone/>
              <a:defRPr sz="1200" b="1"/>
            </a:lvl7pPr>
            <a:lvl8pPr marL="2261914" indent="0">
              <a:buNone/>
              <a:defRPr sz="1200" b="1"/>
            </a:lvl8pPr>
            <a:lvl9pPr marL="25850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318" y="9602680"/>
            <a:ext cx="9453380" cy="1744636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020D-D322-463D-9ED9-4404058666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B517-EC04-4E92-AC78-06C2732B7C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8C10-DE58-47E9-8941-DF503C1B4C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06" y="1206036"/>
            <a:ext cx="7035814" cy="513010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882" y="1206036"/>
            <a:ext cx="11955817" cy="2584300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06" y="6336146"/>
            <a:ext cx="7035814" cy="20712900"/>
          </a:xfrm>
        </p:spPr>
        <p:txBody>
          <a:bodyPr/>
          <a:lstStyle>
            <a:lvl1pPr marL="0" indent="0">
              <a:buNone/>
              <a:defRPr sz="900"/>
            </a:lvl1pPr>
            <a:lvl2pPr marL="323129" indent="0">
              <a:buNone/>
              <a:defRPr sz="900"/>
            </a:lvl2pPr>
            <a:lvl3pPr marL="646261" indent="0">
              <a:buNone/>
              <a:defRPr sz="600"/>
            </a:lvl3pPr>
            <a:lvl4pPr marL="969391" indent="0">
              <a:buNone/>
              <a:defRPr sz="600"/>
            </a:lvl4pPr>
            <a:lvl5pPr marL="1292523" indent="0">
              <a:buNone/>
              <a:defRPr sz="600"/>
            </a:lvl5pPr>
            <a:lvl6pPr marL="1615652" indent="0">
              <a:buNone/>
              <a:defRPr sz="600"/>
            </a:lvl6pPr>
            <a:lvl7pPr marL="1938781" indent="0">
              <a:buNone/>
              <a:defRPr sz="600"/>
            </a:lvl7pPr>
            <a:lvl8pPr marL="2261914" indent="0">
              <a:buNone/>
              <a:defRPr sz="600"/>
            </a:lvl8pPr>
            <a:lvl9pPr marL="258504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98AE-83C0-487F-8F7F-FED02F986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549" y="21195762"/>
            <a:ext cx="12832788" cy="250219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549" y="2705793"/>
            <a:ext cx="12832788" cy="18167319"/>
          </a:xfrm>
        </p:spPr>
        <p:txBody>
          <a:bodyPr/>
          <a:lstStyle>
            <a:lvl1pPr marL="0" indent="0">
              <a:buNone/>
              <a:defRPr sz="2200"/>
            </a:lvl1pPr>
            <a:lvl2pPr marL="323129" indent="0">
              <a:buNone/>
              <a:defRPr sz="1800"/>
            </a:lvl2pPr>
            <a:lvl3pPr marL="646261" indent="0">
              <a:buNone/>
              <a:defRPr sz="1800"/>
            </a:lvl3pPr>
            <a:lvl4pPr marL="969391" indent="0">
              <a:buNone/>
              <a:defRPr sz="1500"/>
            </a:lvl4pPr>
            <a:lvl5pPr marL="1292523" indent="0">
              <a:buNone/>
              <a:defRPr sz="1500"/>
            </a:lvl5pPr>
            <a:lvl6pPr marL="1615652" indent="0">
              <a:buNone/>
              <a:defRPr sz="1500"/>
            </a:lvl6pPr>
            <a:lvl7pPr marL="1938781" indent="0">
              <a:buNone/>
              <a:defRPr sz="1500"/>
            </a:lvl7pPr>
            <a:lvl8pPr marL="2261914" indent="0">
              <a:buNone/>
              <a:defRPr sz="1500"/>
            </a:lvl8pPr>
            <a:lvl9pPr marL="2585043" indent="0">
              <a:buNone/>
              <a:defRPr sz="15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549" y="23697955"/>
            <a:ext cx="12832788" cy="3553581"/>
          </a:xfrm>
        </p:spPr>
        <p:txBody>
          <a:bodyPr/>
          <a:lstStyle>
            <a:lvl1pPr marL="0" indent="0">
              <a:buNone/>
              <a:defRPr sz="900"/>
            </a:lvl1pPr>
            <a:lvl2pPr marL="323129" indent="0">
              <a:buNone/>
              <a:defRPr sz="900"/>
            </a:lvl2pPr>
            <a:lvl3pPr marL="646261" indent="0">
              <a:buNone/>
              <a:defRPr sz="600"/>
            </a:lvl3pPr>
            <a:lvl4pPr marL="969391" indent="0">
              <a:buNone/>
              <a:defRPr sz="600"/>
            </a:lvl4pPr>
            <a:lvl5pPr marL="1292523" indent="0">
              <a:buNone/>
              <a:defRPr sz="600"/>
            </a:lvl5pPr>
            <a:lvl6pPr marL="1615652" indent="0">
              <a:buNone/>
              <a:defRPr sz="600"/>
            </a:lvl6pPr>
            <a:lvl7pPr marL="1938781" indent="0">
              <a:buNone/>
              <a:defRPr sz="600"/>
            </a:lvl7pPr>
            <a:lvl8pPr marL="2261914" indent="0">
              <a:buNone/>
              <a:defRPr sz="600"/>
            </a:lvl8pPr>
            <a:lvl9pPr marL="258504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71C1-BC42-41E6-A485-EB5B506E42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4966" y="2692402"/>
            <a:ext cx="1817687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3461" tIns="141729" rIns="283461" bIns="1417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6" y="8748712"/>
            <a:ext cx="18176875" cy="181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3461" tIns="141729" rIns="283461" bIns="141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4961" y="27587576"/>
            <a:ext cx="4456113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3461" tIns="141729" rIns="283461" bIns="141729" numCol="1" anchor="t" anchorCtr="0" compatLnSpc="1">
            <a:prstTxWarp prst="textNoShape">
              <a:avLst/>
            </a:prstTxWarp>
          </a:bodyPr>
          <a:lstStyle>
            <a:lvl1pPr>
              <a:defRPr sz="4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263" y="27587576"/>
            <a:ext cx="6772275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3461" tIns="141729" rIns="283461" bIns="141729" numCol="1" anchor="t" anchorCtr="0" compatLnSpc="1">
            <a:prstTxWarp prst="textNoShape">
              <a:avLst/>
            </a:prstTxWarp>
          </a:bodyPr>
          <a:lstStyle>
            <a:lvl1pPr algn="ctr">
              <a:defRPr sz="4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5726" y="27587576"/>
            <a:ext cx="4456113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3461" tIns="141729" rIns="283461" bIns="141729" numCol="1" anchor="t" anchorCtr="0" compatLnSpc="1">
            <a:prstTxWarp prst="textNoShape">
              <a:avLst/>
            </a:prstTxWarp>
          </a:bodyPr>
          <a:lstStyle>
            <a:lvl1pPr algn="r">
              <a:defRPr sz="4300"/>
            </a:lvl1pPr>
          </a:lstStyle>
          <a:p>
            <a:pPr>
              <a:defRPr/>
            </a:pPr>
            <a:fld id="{5B40D555-646E-45FC-B9E7-640FE72628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83471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3471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2pPr>
      <a:lvl3pPr algn="ctr" defTabSz="283471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3pPr>
      <a:lvl4pPr algn="ctr" defTabSz="283471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4pPr>
      <a:lvl5pPr algn="ctr" defTabSz="2834710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5pPr>
      <a:lvl6pPr marL="323129" algn="ctr" defTabSz="2835243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6pPr>
      <a:lvl7pPr marL="646261" algn="ctr" defTabSz="2835243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7pPr>
      <a:lvl8pPr marL="969391" algn="ctr" defTabSz="2835243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8pPr>
      <a:lvl9pPr marL="1292523" algn="ctr" defTabSz="2835243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 New Roman" pitchFamily="18" charset="0"/>
        </a:defRPr>
      </a:lvl9pPr>
    </p:titleStyle>
    <p:bodyStyle>
      <a:lvl1pPr marL="1063413" indent="-1063413" algn="l" defTabSz="2834710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303003" indent="-885650" algn="l" defTabSz="2834710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44183" indent="-707883" algn="l" defTabSz="2834710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59949" indent="-709470" algn="l" defTabSz="2834710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77305" indent="-707883" algn="l" defTabSz="2834710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700465" indent="-709091" algn="l" defTabSz="2835243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7023594" indent="-709091" algn="l" defTabSz="2835243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46727" indent="-709091" algn="l" defTabSz="2835243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69856" indent="-709091" algn="l" defTabSz="2835243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29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6261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391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523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652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38781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61914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043" algn="l" defTabSz="64626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wmf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32" Type="http://schemas.openxmlformats.org/officeDocument/2006/relationships/image" Target="../media/image30.emf"/><Relationship Id="rId37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png"/><Relationship Id="rId35" Type="http://schemas.openxmlformats.org/officeDocument/2006/relationships/hyperlink" Target="http://www.maretec.mohid.com/projects/sanest/ribeiras/Previsao_praia_de_santo_amaro_de_oeira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ângulo 2"/>
          <p:cNvSpPr>
            <a:spLocks noChangeArrowheads="1"/>
          </p:cNvSpPr>
          <p:nvPr/>
        </p:nvSpPr>
        <p:spPr bwMode="auto">
          <a:xfrm>
            <a:off x="0" y="4600531"/>
            <a:ext cx="21386800" cy="2487577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000000" scaled="0"/>
            <a:tileRect/>
          </a:gradFill>
          <a:ln w="9525" algn="ctr">
            <a:gradFill>
              <a:gsLst>
                <a:gs pos="0">
                  <a:srgbClr val="0099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 lIns="64626" tIns="32312" rIns="64626" bIns="32312"/>
          <a:lstStyle/>
          <a:p>
            <a:pPr defTabSz="612652"/>
            <a:endParaRPr lang="pt-PT" dirty="0"/>
          </a:p>
        </p:txBody>
      </p:sp>
      <p:sp>
        <p:nvSpPr>
          <p:cNvPr id="9219" name="Text Box 1145" descr="50%"/>
          <p:cNvSpPr txBox="1">
            <a:spLocks noChangeArrowheads="1"/>
          </p:cNvSpPr>
          <p:nvPr/>
        </p:nvSpPr>
        <p:spPr bwMode="auto">
          <a:xfrm>
            <a:off x="2403478" y="2"/>
            <a:ext cx="18983323" cy="5042026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70744" tIns="35372" rIns="70744" bIns="35372">
            <a:spAutoFit/>
          </a:bodyPr>
          <a:lstStyle/>
          <a:p>
            <a:pPr algn="ctr" defTabSz="707883"/>
            <a:r>
              <a:rPr lang="en-GB" sz="5500" b="1" dirty="0">
                <a:solidFill>
                  <a:srgbClr val="333399"/>
                </a:solidFill>
              </a:rPr>
              <a:t> </a:t>
            </a:r>
            <a:r>
              <a:rPr lang="en-US" sz="5500" b="1" dirty="0">
                <a:solidFill>
                  <a:srgbClr val="333399"/>
                </a:solidFill>
                <a:cs typeface="Arial" pitchFamily="34" charset="0"/>
              </a:rPr>
              <a:t>IST-</a:t>
            </a:r>
            <a:r>
              <a:rPr lang="en-US" sz="5500" b="1" dirty="0" err="1">
                <a:solidFill>
                  <a:srgbClr val="333399"/>
                </a:solidFill>
                <a:cs typeface="Arial" pitchFamily="34" charset="0"/>
              </a:rPr>
              <a:t>Ambiente</a:t>
            </a:r>
            <a:endParaRPr lang="en-US" sz="2500" b="1" dirty="0">
              <a:solidFill>
                <a:srgbClr val="333399"/>
              </a:solidFill>
              <a:cs typeface="Arial" pitchFamily="34" charset="0"/>
            </a:endParaRPr>
          </a:p>
          <a:p>
            <a:pPr algn="ctr" defTabSz="707883"/>
            <a:r>
              <a:rPr lang="pt-PT" sz="4900" dirty="0">
                <a:solidFill>
                  <a:srgbClr val="000080"/>
                </a:solidFill>
              </a:rPr>
              <a:t>1ª Workshop sobre Ciências e Engenharia do Ambiente</a:t>
            </a:r>
          </a:p>
          <a:p>
            <a:pPr algn="ctr" defTabSz="707883"/>
            <a:r>
              <a:rPr lang="pt-PT" sz="4900" dirty="0">
                <a:solidFill>
                  <a:srgbClr val="000080"/>
                </a:solidFill>
              </a:rPr>
              <a:t>22 de Novembro de 2011</a:t>
            </a:r>
          </a:p>
          <a:p>
            <a:pPr algn="ctr" defTabSz="707883"/>
            <a:r>
              <a:rPr lang="pt-PT" sz="4600" dirty="0" smtClean="0">
                <a:solidFill>
                  <a:srgbClr val="000080"/>
                </a:solidFill>
              </a:rPr>
              <a:t>Monitorização </a:t>
            </a:r>
            <a:r>
              <a:rPr lang="pt-PT" sz="4600" dirty="0">
                <a:solidFill>
                  <a:srgbClr val="000080"/>
                </a:solidFill>
              </a:rPr>
              <a:t>e Modelação Operacional de Águas Balneares</a:t>
            </a:r>
            <a:endParaRPr lang="en-US" sz="4600" dirty="0">
              <a:solidFill>
                <a:srgbClr val="000080"/>
              </a:solidFill>
            </a:endParaRPr>
          </a:p>
          <a:p>
            <a:pPr algn="ctr" defTabSz="707883"/>
            <a:endParaRPr lang="pt-PT" sz="2200" dirty="0">
              <a:solidFill>
                <a:srgbClr val="000080"/>
              </a:solidFill>
            </a:endParaRPr>
          </a:p>
          <a:p>
            <a:pPr algn="ctr" defTabSz="707883"/>
            <a:r>
              <a:rPr lang="pt-PT" sz="3100" dirty="0"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Cláudia Viegas, Rodrigo Fernandes, Francisco J. Campuzano, Eduardo Jauch, Hilda de Pablo,</a:t>
            </a:r>
          </a:p>
          <a:p>
            <a:pPr algn="ctr" defTabSz="707883"/>
            <a:r>
              <a:rPr lang="pt-PT" sz="3100" dirty="0"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 Ramiro Neves,  MARETEC-IST</a:t>
            </a:r>
          </a:p>
          <a:p>
            <a:pPr algn="ctr" defTabSz="707883"/>
            <a:endParaRPr lang="pt-PT" sz="4000" dirty="0">
              <a:solidFill>
                <a:srgbClr val="000080"/>
              </a:solidFill>
            </a:endParaRPr>
          </a:p>
        </p:txBody>
      </p:sp>
      <p:sp>
        <p:nvSpPr>
          <p:cNvPr id="9220" name="Rectangle 2487"/>
          <p:cNvSpPr>
            <a:spLocks noChangeArrowheads="1"/>
          </p:cNvSpPr>
          <p:nvPr/>
        </p:nvSpPr>
        <p:spPr bwMode="auto">
          <a:xfrm>
            <a:off x="2" y="-152212"/>
            <a:ext cx="141453" cy="3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3" tIns="34562" rIns="69123" bIns="34562" anchor="ctr">
            <a:spAutoFit/>
          </a:bodyPr>
          <a:lstStyle/>
          <a:p>
            <a:endParaRPr lang="pt-PT"/>
          </a:p>
        </p:txBody>
      </p:sp>
      <p:sp>
        <p:nvSpPr>
          <p:cNvPr id="9221" name="Rectangle 2488"/>
          <p:cNvSpPr>
            <a:spLocks noChangeArrowheads="1"/>
          </p:cNvSpPr>
          <p:nvPr/>
        </p:nvSpPr>
        <p:spPr bwMode="auto">
          <a:xfrm>
            <a:off x="2" y="1503847"/>
            <a:ext cx="134349" cy="30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647" tIns="32823" rIns="65647" bIns="32823" anchor="ctr">
            <a:spAutoFit/>
          </a:bodyPr>
          <a:lstStyle/>
          <a:p>
            <a:pPr defTabSz="655507"/>
            <a:endParaRPr lang="pt-PT" dirty="0"/>
          </a:p>
        </p:txBody>
      </p:sp>
      <p:sp>
        <p:nvSpPr>
          <p:cNvPr id="9222" name="Rectangle 2490"/>
          <p:cNvSpPr>
            <a:spLocks noChangeArrowheads="1"/>
          </p:cNvSpPr>
          <p:nvPr/>
        </p:nvSpPr>
        <p:spPr bwMode="auto">
          <a:xfrm>
            <a:off x="2" y="-152212"/>
            <a:ext cx="141453" cy="3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3" tIns="34562" rIns="69123" bIns="34562" anchor="ctr">
            <a:spAutoFit/>
          </a:bodyPr>
          <a:lstStyle/>
          <a:p>
            <a:endParaRPr lang="pt-PT"/>
          </a:p>
        </p:txBody>
      </p:sp>
      <p:sp>
        <p:nvSpPr>
          <p:cNvPr id="9223" name="Rectangle 2493"/>
          <p:cNvSpPr>
            <a:spLocks noChangeArrowheads="1"/>
          </p:cNvSpPr>
          <p:nvPr/>
        </p:nvSpPr>
        <p:spPr bwMode="auto">
          <a:xfrm>
            <a:off x="2" y="-152212"/>
            <a:ext cx="141453" cy="30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123" tIns="34562" rIns="69123" bIns="34562" anchor="ctr">
            <a:spAutoFit/>
          </a:bodyPr>
          <a:lstStyle/>
          <a:p>
            <a:endParaRPr lang="pt-PT"/>
          </a:p>
        </p:txBody>
      </p:sp>
      <p:sp>
        <p:nvSpPr>
          <p:cNvPr id="9224" name="Line 2543"/>
          <p:cNvSpPr>
            <a:spLocks noChangeShapeType="1"/>
          </p:cNvSpPr>
          <p:nvPr/>
        </p:nvSpPr>
        <p:spPr bwMode="auto">
          <a:xfrm flipV="1">
            <a:off x="0" y="4585556"/>
            <a:ext cx="21386800" cy="11350"/>
          </a:xfrm>
          <a:prstGeom prst="line">
            <a:avLst/>
          </a:prstGeom>
          <a:noFill/>
          <a:ln w="76200">
            <a:solidFill>
              <a:srgbClr val="00338D"/>
            </a:solidFill>
            <a:round/>
            <a:headEnd/>
            <a:tailEnd/>
          </a:ln>
        </p:spPr>
        <p:txBody>
          <a:bodyPr lIns="69123" tIns="34562" rIns="69123" bIns="34562"/>
          <a:lstStyle/>
          <a:p>
            <a:endParaRPr lang="en-US"/>
          </a:p>
        </p:txBody>
      </p:sp>
      <p:pic>
        <p:nvPicPr>
          <p:cNvPr id="9225" name="Picture 7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2"/>
            <a:ext cx="2197099" cy="43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Rounded Rectangle 110"/>
          <p:cNvSpPr/>
          <p:nvPr/>
        </p:nvSpPr>
        <p:spPr>
          <a:xfrm>
            <a:off x="468315" y="4729905"/>
            <a:ext cx="20305713" cy="2380741"/>
          </a:xfrm>
          <a:prstGeom prst="roundRect">
            <a:avLst/>
          </a:prstGeom>
          <a:noFill/>
          <a:ln w="444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>
              <a:defRPr/>
            </a:pPr>
            <a:endParaRPr lang="pt-PT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t-PT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323854" y="7288362"/>
            <a:ext cx="20739099" cy="5403352"/>
          </a:xfrm>
          <a:prstGeom prst="roundRect">
            <a:avLst/>
          </a:prstGeom>
          <a:noFill/>
          <a:ln w="444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pt-PT" sz="1800" u="sng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16013" y="4736361"/>
            <a:ext cx="3784600" cy="523221"/>
          </a:xfrm>
          <a:prstGeom prst="rect">
            <a:avLst/>
          </a:prstGeom>
          <a:noFill/>
        </p:spPr>
        <p:txBody>
          <a:bodyPr lIns="91421" tIns="45712" rIns="91421" bIns="45712">
            <a:spAutoFit/>
          </a:bodyPr>
          <a:lstStyle/>
          <a:p>
            <a:pPr>
              <a:defRPr/>
            </a:pPr>
            <a:r>
              <a:rPr lang="pt-PT" sz="2800" b="1" dirty="0">
                <a:latin typeface="Arial Narrow" pitchFamily="34" charset="0"/>
              </a:rPr>
              <a:t>A Costa do Estoril</a:t>
            </a:r>
          </a:p>
        </p:txBody>
      </p:sp>
      <p:sp>
        <p:nvSpPr>
          <p:cNvPr id="9229" name="TextBox 139"/>
          <p:cNvSpPr txBox="1">
            <a:spLocks noChangeArrowheads="1"/>
          </p:cNvSpPr>
          <p:nvPr/>
        </p:nvSpPr>
        <p:spPr bwMode="auto">
          <a:xfrm>
            <a:off x="755651" y="5200309"/>
            <a:ext cx="10945813" cy="19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 algn="just"/>
            <a:r>
              <a:rPr lang="pt-PT" sz="2000" dirty="0">
                <a:latin typeface="Arial Narrow" pitchFamily="34" charset="0"/>
                <a:cs typeface="Times New Roman" pitchFamily="18" charset="0"/>
              </a:rPr>
              <a:t>A Costa do Estoril estende-se de Lisboa a Sintra, e é demarcada pela presença de várias praias, frequentadas  durante todo o ano por banhistas e surfistas, tanto pela sua qualidade e condições do mar, como pela proximidade aos centros urbanos.   Respondendo às exigências da Nova Directiva das Águas Balneares  (D.L.135/2009), com base na monitorização e ferramentas de modelação o MARETEC-IST implementou um sistema atempado de previsão e alerta de forma a evitar que os banhistas entrem em contacto com água de qualidade reduzida.  Estas praias estão sujeitas a eventos de poluição de curta duração sobretudo após a ocorrência de eventos de chuva. </a:t>
            </a:r>
          </a:p>
        </p:txBody>
      </p:sp>
      <p:sp>
        <p:nvSpPr>
          <p:cNvPr id="127" name="TextBox 126"/>
          <p:cNvSpPr txBox="1"/>
          <p:nvPr/>
        </p:nvSpPr>
        <p:spPr bwMode="auto">
          <a:xfrm>
            <a:off x="828676" y="26730096"/>
            <a:ext cx="20208876" cy="523221"/>
          </a:xfrm>
          <a:prstGeom prst="rect">
            <a:avLst/>
          </a:prstGeom>
          <a:noFill/>
        </p:spPr>
        <p:txBody>
          <a:bodyPr lIns="91421" tIns="45712" rIns="91421" bIns="45712">
            <a:spAutoFit/>
          </a:bodyPr>
          <a:lstStyle/>
          <a:p>
            <a:pPr algn="ctr">
              <a:defRPr/>
            </a:pPr>
            <a:r>
              <a:rPr lang="pt-PT" sz="2800" b="1" dirty="0">
                <a:latin typeface="Arial Narrow" pitchFamily="34" charset="0"/>
              </a:rPr>
              <a:t>Envios de alertas e publicação  dos resultados para as entidades responsáveis pela gestão da qualidade das Águas Balneares</a:t>
            </a: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271464" y="26733276"/>
            <a:ext cx="20881974" cy="2694004"/>
          </a:xfrm>
          <a:prstGeom prst="roundRect">
            <a:avLst/>
          </a:prstGeom>
          <a:noFill/>
          <a:ln w="444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</p:txBody>
      </p:sp>
      <p:sp>
        <p:nvSpPr>
          <p:cNvPr id="9232" name="TextBox 189"/>
          <p:cNvSpPr txBox="1">
            <a:spLocks noChangeArrowheads="1"/>
          </p:cNvSpPr>
          <p:nvPr/>
        </p:nvSpPr>
        <p:spPr bwMode="auto">
          <a:xfrm>
            <a:off x="849313" y="27448055"/>
            <a:ext cx="8982076" cy="178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>
              <a:spcBef>
                <a:spcPts val="601"/>
              </a:spcBef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Durante a época balnear os alertas são enviados para a CMO, CMC, SANEST, </a:t>
            </a:r>
            <a:r>
              <a:rPr lang="pt-PT" sz="2000" dirty="0" err="1">
                <a:latin typeface="Arial Narrow" pitchFamily="34" charset="0"/>
              </a:rPr>
              <a:t>ARH-Tejo</a:t>
            </a:r>
            <a:r>
              <a:rPr lang="pt-PT" sz="2000" dirty="0">
                <a:latin typeface="Arial Narrow" pitchFamily="34" charset="0"/>
              </a:rPr>
              <a:t>, SMAS </a:t>
            </a:r>
            <a:r>
              <a:rPr lang="pt-PT" sz="2000" dirty="0" err="1">
                <a:latin typeface="Arial Narrow" pitchFamily="34" charset="0"/>
              </a:rPr>
              <a:t>Oeiras-Amadora</a:t>
            </a:r>
            <a:r>
              <a:rPr lang="pt-PT" sz="2000" dirty="0">
                <a:latin typeface="Arial Narrow" pitchFamily="34" charset="0"/>
              </a:rPr>
              <a:t>; </a:t>
            </a:r>
          </a:p>
          <a:p>
            <a:pPr>
              <a:spcBef>
                <a:spcPts val="601"/>
              </a:spcBef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Publicação </a:t>
            </a:r>
            <a:r>
              <a:rPr lang="pt-PT" sz="2000" dirty="0" smtClean="0">
                <a:latin typeface="Arial Narrow" pitchFamily="34" charset="0"/>
              </a:rPr>
              <a:t>diária das previsões em </a:t>
            </a:r>
            <a:r>
              <a:rPr lang="pt-PT" sz="2000" dirty="0">
                <a:latin typeface="Arial Narrow" pitchFamily="34" charset="0"/>
              </a:rPr>
              <a:t>sites de </a:t>
            </a:r>
            <a:r>
              <a:rPr lang="pt-PT" sz="2000" dirty="0" smtClean="0">
                <a:latin typeface="Arial Narrow" pitchFamily="34" charset="0"/>
              </a:rPr>
              <a:t>internet (actualização de 2 em 2 horas);</a:t>
            </a:r>
            <a:endParaRPr lang="pt-PT" sz="2000" dirty="0">
              <a:latin typeface="Arial Narrow" pitchFamily="34" charset="0"/>
            </a:endParaRPr>
          </a:p>
          <a:p>
            <a:pPr>
              <a:spcBef>
                <a:spcPts val="601"/>
              </a:spcBef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Diariamente são publicadas previsões para esse dia e o dia seguinte;</a:t>
            </a:r>
          </a:p>
          <a:p>
            <a:endParaRPr lang="en-US" sz="2000" dirty="0"/>
          </a:p>
        </p:txBody>
      </p:sp>
      <p:sp>
        <p:nvSpPr>
          <p:cNvPr id="9233" name="TextBox 213"/>
          <p:cNvSpPr txBox="1">
            <a:spLocks noChangeArrowheads="1"/>
          </p:cNvSpPr>
          <p:nvPr/>
        </p:nvSpPr>
        <p:spPr bwMode="auto">
          <a:xfrm>
            <a:off x="11052178" y="7417474"/>
            <a:ext cx="6818313" cy="37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sz="1800" b="1" u="sng" dirty="0">
                <a:latin typeface="Arial Narrow" pitchFamily="34" charset="0"/>
              </a:rPr>
              <a:t>Estações </a:t>
            </a:r>
            <a:r>
              <a:rPr lang="pt-PT" sz="1800" b="1" u="sng" dirty="0" err="1">
                <a:latin typeface="Arial Narrow" pitchFamily="34" charset="0"/>
              </a:rPr>
              <a:t>Hidrométricas</a:t>
            </a:r>
            <a:r>
              <a:rPr lang="pt-PT" sz="1800" b="1" u="sng" dirty="0">
                <a:latin typeface="Arial Narrow" pitchFamily="34" charset="0"/>
              </a:rPr>
              <a:t> Automáticas</a:t>
            </a:r>
          </a:p>
        </p:txBody>
      </p:sp>
      <p:pic>
        <p:nvPicPr>
          <p:cNvPr id="923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5840" y="7579147"/>
            <a:ext cx="1706013" cy="10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9860" y="7363124"/>
            <a:ext cx="1508779" cy="88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8" name="TextBox 117"/>
          <p:cNvSpPr txBox="1">
            <a:spLocks noChangeArrowheads="1"/>
          </p:cNvSpPr>
          <p:nvPr/>
        </p:nvSpPr>
        <p:spPr bwMode="auto">
          <a:xfrm>
            <a:off x="744542" y="7739959"/>
            <a:ext cx="6626225" cy="255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>
              <a:defRPr/>
            </a:pPr>
            <a:r>
              <a:rPr lang="pt-PT" sz="2000" b="1" u="sng" dirty="0">
                <a:latin typeface="Arial Narrow" pitchFamily="34" charset="0"/>
              </a:rPr>
              <a:t>Águas balneares</a:t>
            </a:r>
            <a:r>
              <a:rPr lang="pt-PT" sz="2000" b="1" dirty="0">
                <a:latin typeface="Arial Narrow" pitchFamily="34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 Recolha de amostras pontuais :</a:t>
            </a:r>
          </a:p>
          <a:p>
            <a:pPr marL="268236" lvl="1" indent="0"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 Coliformes Fecais, </a:t>
            </a:r>
            <a:r>
              <a:rPr lang="pt-PT" sz="2000" dirty="0" err="1">
                <a:latin typeface="Arial Narrow" pitchFamily="34" charset="0"/>
              </a:rPr>
              <a:t>Escherichia</a:t>
            </a:r>
            <a:r>
              <a:rPr lang="pt-PT" sz="2000" dirty="0">
                <a:latin typeface="Arial Narrow" pitchFamily="34" charset="0"/>
              </a:rPr>
              <a:t> </a:t>
            </a:r>
            <a:r>
              <a:rPr lang="pt-PT" sz="2000" dirty="0" err="1">
                <a:latin typeface="Arial Narrow" pitchFamily="34" charset="0"/>
              </a:rPr>
              <a:t>coli</a:t>
            </a:r>
            <a:r>
              <a:rPr lang="pt-PT" sz="2000" dirty="0">
                <a:latin typeface="Arial Narrow" pitchFamily="34" charset="0"/>
              </a:rPr>
              <a:t>, </a:t>
            </a:r>
            <a:r>
              <a:rPr lang="pt-PT" sz="2000" dirty="0" err="1">
                <a:latin typeface="Arial Narrow" pitchFamily="34" charset="0"/>
              </a:rPr>
              <a:t>Enterococos</a:t>
            </a:r>
            <a:r>
              <a:rPr lang="pt-PT" sz="2000" dirty="0">
                <a:latin typeface="Arial Narrow" pitchFamily="34" charset="0"/>
              </a:rPr>
              <a:t> Intestinais, Coliformes Totais;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 Monitorização com sensores:</a:t>
            </a:r>
          </a:p>
          <a:p>
            <a:pPr marL="268236" lvl="1" indent="0"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 Clorofila, </a:t>
            </a:r>
            <a:r>
              <a:rPr lang="pt-PT" sz="2000" dirty="0" err="1">
                <a:latin typeface="Arial Narrow" pitchFamily="34" charset="0"/>
              </a:rPr>
              <a:t>turbidez</a:t>
            </a:r>
            <a:r>
              <a:rPr lang="pt-PT" sz="2000" dirty="0">
                <a:latin typeface="Arial Narrow" pitchFamily="34" charset="0"/>
              </a:rPr>
              <a:t>, condutividade, oxigénio dissolvido, pH, </a:t>
            </a:r>
            <a:r>
              <a:rPr lang="pt-PT" sz="2000" dirty="0" smtClean="0">
                <a:latin typeface="Arial Narrow" pitchFamily="34" charset="0"/>
              </a:rPr>
              <a:t>salinidade, temperatura</a:t>
            </a:r>
            <a:r>
              <a:rPr lang="pt-PT" sz="2000" dirty="0">
                <a:latin typeface="Arial Narrow" pitchFamily="34" charset="0"/>
              </a:rPr>
              <a:t>;</a:t>
            </a:r>
          </a:p>
          <a:p>
            <a:pPr marL="274585" lvl="1" indent="252363"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Velocidades e direcção da corrente.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9237" name="TextBox 118"/>
          <p:cNvSpPr txBox="1">
            <a:spLocks noChangeArrowheads="1"/>
          </p:cNvSpPr>
          <p:nvPr/>
        </p:nvSpPr>
        <p:spPr bwMode="auto">
          <a:xfrm>
            <a:off x="866778" y="10174466"/>
            <a:ext cx="6481763" cy="28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sz="2000" b="1" u="sng" dirty="0">
                <a:latin typeface="Arial Narrow" pitchFamily="34" charset="0"/>
              </a:rPr>
              <a:t>Ribeiras</a:t>
            </a:r>
            <a:r>
              <a:rPr lang="pt-PT" sz="2000" dirty="0">
                <a:latin typeface="Arial Narrow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Recolha de amostras pontuais  :</a:t>
            </a:r>
          </a:p>
          <a:p>
            <a:pPr lvl="1" indent="0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Coliformes Fecais, </a:t>
            </a:r>
            <a:r>
              <a:rPr lang="pt-PT" sz="2000" i="1" dirty="0" err="1">
                <a:latin typeface="Arial Narrow" pitchFamily="34" charset="0"/>
              </a:rPr>
              <a:t>Escherichia</a:t>
            </a:r>
            <a:r>
              <a:rPr lang="pt-PT" sz="2000" i="1" dirty="0">
                <a:latin typeface="Arial Narrow" pitchFamily="34" charset="0"/>
              </a:rPr>
              <a:t> </a:t>
            </a:r>
            <a:r>
              <a:rPr lang="pt-PT" sz="2000" i="1" dirty="0" err="1">
                <a:latin typeface="Arial Narrow" pitchFamily="34" charset="0"/>
              </a:rPr>
              <a:t>coli</a:t>
            </a:r>
            <a:r>
              <a:rPr lang="pt-PT" sz="2000" i="1" dirty="0">
                <a:latin typeface="Arial Narrow" pitchFamily="34" charset="0"/>
              </a:rPr>
              <a:t>, </a:t>
            </a:r>
            <a:r>
              <a:rPr lang="pt-PT" sz="2000" dirty="0" err="1">
                <a:latin typeface="Arial Narrow" pitchFamily="34" charset="0"/>
              </a:rPr>
              <a:t>Enterococos</a:t>
            </a:r>
            <a:r>
              <a:rPr lang="pt-PT" sz="2000" dirty="0">
                <a:latin typeface="Arial Narrow" pitchFamily="34" charset="0"/>
              </a:rPr>
              <a:t> Intestinais, Coliformes Totais, </a:t>
            </a:r>
            <a:r>
              <a:rPr lang="pt-PT" sz="2000" dirty="0" err="1">
                <a:latin typeface="Arial Narrow" pitchFamily="34" charset="0"/>
              </a:rPr>
              <a:t>Turbidez</a:t>
            </a:r>
            <a:r>
              <a:rPr lang="pt-PT" sz="2000" dirty="0">
                <a:latin typeface="Arial Narrow" pitchFamily="34" charset="0"/>
              </a:rPr>
              <a:t>, Condutividade, Oxigénio dissolvido,  Salinidade, Temperatura;</a:t>
            </a:r>
          </a:p>
          <a:p>
            <a:pPr lvl="1" indent="0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Medição de nível hidrométrico;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Monitorização com sensores:</a:t>
            </a:r>
          </a:p>
          <a:p>
            <a:pPr lvl="1" indent="0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Nível hidrométrico, </a:t>
            </a:r>
            <a:r>
              <a:rPr lang="pt-PT" sz="2000" dirty="0" err="1">
                <a:latin typeface="Arial Narrow" pitchFamily="34" charset="0"/>
              </a:rPr>
              <a:t>turbidez</a:t>
            </a:r>
            <a:r>
              <a:rPr lang="pt-PT" sz="2000" dirty="0">
                <a:latin typeface="Arial Narrow" pitchFamily="34" charset="0"/>
              </a:rPr>
              <a:t>, caudal;</a:t>
            </a:r>
          </a:p>
          <a:p>
            <a:endParaRPr lang="en-US" sz="1800" dirty="0">
              <a:latin typeface="Arial Narrow" pitchFamily="34" charset="0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0319" y="9235331"/>
            <a:ext cx="3315721" cy="137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7777" y="7353631"/>
            <a:ext cx="1368425" cy="9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7"/>
          <p:cNvGrpSpPr>
            <a:grpSpLocks/>
          </p:cNvGrpSpPr>
          <p:nvPr/>
        </p:nvGrpSpPr>
        <p:grpSpPr bwMode="auto">
          <a:xfrm>
            <a:off x="15444154" y="7664199"/>
            <a:ext cx="5329236" cy="2446008"/>
            <a:chOff x="1058863" y="2597150"/>
            <a:chExt cx="6913562" cy="3902075"/>
          </a:xfrm>
        </p:grpSpPr>
        <p:pic>
          <p:nvPicPr>
            <p:cNvPr id="934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8863" y="2628900"/>
              <a:ext cx="6913562" cy="387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3" name="Oval 222"/>
            <p:cNvSpPr/>
            <p:nvPr/>
          </p:nvSpPr>
          <p:spPr>
            <a:xfrm>
              <a:off x="1497525" y="5046132"/>
              <a:ext cx="245075" cy="264815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 sz="1800" dirty="0">
                <a:latin typeface="Arial Narrow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2140072" y="5179671"/>
              <a:ext cx="247134" cy="260290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 sz="1800" dirty="0">
                <a:latin typeface="Arial Narrow" pitchFamily="34" charset="0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3970921" y="4432754"/>
              <a:ext cx="245074" cy="262553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 sz="1800" dirty="0">
                <a:latin typeface="Arial Narrow" pitchFamily="34" charset="0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7591428" y="2597150"/>
              <a:ext cx="245074" cy="264815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 sz="1800" dirty="0">
                <a:latin typeface="Arial Narrow" pitchFamily="34" charset="0"/>
              </a:endParaRPr>
            </a:p>
          </p:txBody>
        </p:sp>
      </p:grpSp>
      <p:sp>
        <p:nvSpPr>
          <p:cNvPr id="9241" name="TextBox 168"/>
          <p:cNvSpPr txBox="1">
            <a:spLocks noChangeArrowheads="1"/>
          </p:cNvSpPr>
          <p:nvPr/>
        </p:nvSpPr>
        <p:spPr bwMode="auto">
          <a:xfrm>
            <a:off x="10902568" y="7834601"/>
            <a:ext cx="4464496" cy="286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2" rIns="91421" bIns="45712">
            <a:spAutoFit/>
          </a:bodyPr>
          <a:lstStyle/>
          <a:p>
            <a:r>
              <a:rPr lang="pt-PT" sz="2000" dirty="0">
                <a:latin typeface="Arial Narrow" pitchFamily="34" charset="0"/>
              </a:rPr>
              <a:t>Instalação de 4 estações hidrométricas automáticas: 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Medição automática em contínuo do nível hidrométrico; 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Registo dos valores de 30 em 30 minutos;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Envio de dados diariamente para o IST;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Envio automático de dados e alertas em caso de subida do nível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924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3" y="8089984"/>
            <a:ext cx="1116012" cy="78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3" name="TextBox 139"/>
          <p:cNvSpPr txBox="1">
            <a:spLocks noChangeArrowheads="1"/>
          </p:cNvSpPr>
          <p:nvPr/>
        </p:nvSpPr>
        <p:spPr bwMode="auto">
          <a:xfrm>
            <a:off x="10909303" y="10699154"/>
            <a:ext cx="7777164" cy="19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 algn="just"/>
            <a:r>
              <a:rPr lang="pt-PT" sz="2000" dirty="0">
                <a:latin typeface="Arial Narrow" pitchFamily="34" charset="0"/>
                <a:cs typeface="Times New Roman" pitchFamily="18" charset="0"/>
              </a:rPr>
              <a:t>RESULTADOS: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  <a:cs typeface="Times New Roman" pitchFamily="18" charset="0"/>
              </a:rPr>
              <a:t>Caracterização da qualidade das ribeiras - melhoria ao longo dos últimos anos;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  <a:cs typeface="Times New Roman" pitchFamily="18" charset="0"/>
              </a:rPr>
              <a:t> Relações nível hidrométrico/caudal;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  <a:cs typeface="Times New Roman" pitchFamily="18" charset="0"/>
              </a:rPr>
              <a:t>Avaliação da qualidade das águas balneares (Qualidade Suficiente ou Boa, desde 2008)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  <a:cs typeface="Times New Roman" pitchFamily="18" charset="0"/>
              </a:rPr>
              <a:t>Validação do modelo MOHID.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331913" y="7294821"/>
            <a:ext cx="2592387" cy="523221"/>
          </a:xfrm>
          <a:prstGeom prst="rect">
            <a:avLst/>
          </a:prstGeom>
          <a:noFill/>
        </p:spPr>
        <p:txBody>
          <a:bodyPr lIns="91421" tIns="45712" rIns="91421" bIns="45712">
            <a:spAutoFit/>
          </a:bodyPr>
          <a:lstStyle/>
          <a:p>
            <a:pPr>
              <a:defRPr/>
            </a:pPr>
            <a:r>
              <a:rPr lang="pt-PT" sz="2800" b="1" dirty="0">
                <a:latin typeface="Arial Narrow" pitchFamily="34" charset="0"/>
              </a:rPr>
              <a:t>Monitorização</a:t>
            </a:r>
          </a:p>
        </p:txBody>
      </p:sp>
      <p:pic>
        <p:nvPicPr>
          <p:cNvPr id="9245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4212" y="13473491"/>
            <a:ext cx="3400426" cy="4076206"/>
          </a:xfrm>
          <a:prstGeom prst="rect">
            <a:avLst/>
          </a:prstGeom>
          <a:solidFill>
            <a:srgbClr val="0070C0">
              <a:alpha val="18039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37" name="Rounded Rectangle 236"/>
          <p:cNvSpPr/>
          <p:nvPr/>
        </p:nvSpPr>
        <p:spPr>
          <a:xfrm>
            <a:off x="323854" y="12823089"/>
            <a:ext cx="20739099" cy="6205329"/>
          </a:xfrm>
          <a:prstGeom prst="roundRect">
            <a:avLst/>
          </a:prstGeom>
          <a:noFill/>
          <a:ln w="444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997325" y="12833024"/>
            <a:ext cx="4800601" cy="523221"/>
          </a:xfrm>
          <a:prstGeom prst="rect">
            <a:avLst/>
          </a:prstGeom>
          <a:noFill/>
        </p:spPr>
        <p:txBody>
          <a:bodyPr lIns="91421" tIns="45712" rIns="91421" bIns="45712">
            <a:spAutoFit/>
          </a:bodyPr>
          <a:lstStyle/>
          <a:p>
            <a:pPr>
              <a:defRPr/>
            </a:pPr>
            <a:r>
              <a:rPr lang="pt-PT" sz="2800" b="1" dirty="0">
                <a:latin typeface="Arial Narrow" pitchFamily="34" charset="0"/>
              </a:rPr>
              <a:t>Modelação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t-PT" sz="2800" b="1" dirty="0">
                <a:latin typeface="Arial Narrow" pitchFamily="34" charset="0"/>
              </a:rPr>
              <a:t>Operacional</a:t>
            </a:r>
          </a:p>
        </p:txBody>
      </p:sp>
      <p:sp>
        <p:nvSpPr>
          <p:cNvPr id="9248" name="Rectangle 149"/>
          <p:cNvSpPr>
            <a:spLocks noChangeArrowheads="1"/>
          </p:cNvSpPr>
          <p:nvPr/>
        </p:nvSpPr>
        <p:spPr bwMode="auto">
          <a:xfrm>
            <a:off x="4140203" y="13284201"/>
            <a:ext cx="6397625" cy="317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 algn="ctr"/>
            <a:r>
              <a:rPr lang="pt-PT" sz="2000" dirty="0">
                <a:latin typeface="Arial Narrow" pitchFamily="34" charset="0"/>
              </a:rPr>
              <a:t>Foi desenvolvida uma aplicação do modelo </a:t>
            </a:r>
            <a:r>
              <a:rPr lang="pt-PT" sz="2000" dirty="0" err="1">
                <a:latin typeface="Arial Narrow" pitchFamily="34" charset="0"/>
              </a:rPr>
              <a:t>Mohid</a:t>
            </a:r>
            <a:r>
              <a:rPr lang="pt-PT" sz="2000" dirty="0">
                <a:latin typeface="Arial Narrow" pitchFamily="34" charset="0"/>
              </a:rPr>
              <a:t> </a:t>
            </a:r>
            <a:r>
              <a:rPr lang="pt-PT" sz="2000" dirty="0" err="1">
                <a:latin typeface="Arial Narrow" pitchFamily="34" charset="0"/>
              </a:rPr>
              <a:t>Water</a:t>
            </a:r>
            <a:r>
              <a:rPr lang="pt-PT" sz="2000" dirty="0">
                <a:latin typeface="Arial Narrow" pitchFamily="34" charset="0"/>
              </a:rPr>
              <a:t>, recorrendo ao  uso de modelos encaixados: 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Modelo 1- PCOMS que corre para a Costa Portuguesa a), fornece condições de fronteira de hidrodinâmica e propriedades da água;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Modelo 2-Tejo, modelo 3D, </a:t>
            </a:r>
            <a:r>
              <a:rPr lang="pt-PT" sz="2000" dirty="0" err="1">
                <a:latin typeface="Arial Narrow" pitchFamily="34" charset="0"/>
              </a:rPr>
              <a:t>baroclínico</a:t>
            </a:r>
            <a:r>
              <a:rPr lang="pt-PT" sz="2000" dirty="0">
                <a:latin typeface="Arial Narrow" pitchFamily="34" charset="0"/>
              </a:rPr>
              <a:t>, que fornece os campos de velocidades, nível do mar, densidade, temperatura, salinidade (b).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Modelo 3- </a:t>
            </a:r>
            <a:r>
              <a:rPr lang="pt-PT" sz="2000" dirty="0" err="1">
                <a:latin typeface="Arial Narrow" pitchFamily="34" charset="0"/>
              </a:rPr>
              <a:t>Parede-Belém</a:t>
            </a:r>
            <a:r>
              <a:rPr lang="pt-PT" sz="2000" dirty="0">
                <a:latin typeface="Arial Narrow" pitchFamily="34" charset="0"/>
              </a:rPr>
              <a:t>, modelo 3D, com resolução de 30m junto às praias, abrange a área de estudo (Parede a Belém).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505463" y="19218156"/>
            <a:ext cx="9937749" cy="7379443"/>
          </a:xfrm>
          <a:prstGeom prst="roundRect">
            <a:avLst/>
          </a:prstGeom>
          <a:noFill/>
          <a:ln w="444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1" name="TextBox 170"/>
          <p:cNvSpPr txBox="1">
            <a:spLocks noChangeArrowheads="1"/>
          </p:cNvSpPr>
          <p:nvPr/>
        </p:nvSpPr>
        <p:spPr bwMode="auto">
          <a:xfrm>
            <a:off x="15806738" y="13153449"/>
            <a:ext cx="4824411" cy="286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 lvl="1">
              <a:defRPr/>
            </a:pPr>
            <a:endParaRPr lang="pt-PT" sz="2000" dirty="0">
              <a:latin typeface="Arial Narrow" pitchFamily="34" charset="0"/>
            </a:endParaRPr>
          </a:p>
          <a:p>
            <a:pPr marL="369815" lvl="2" indent="-325373">
              <a:defRPr/>
            </a:pPr>
            <a:r>
              <a:rPr lang="pt-PT" sz="2000" dirty="0">
                <a:latin typeface="Arial Narrow" pitchFamily="34" charset="0"/>
              </a:rPr>
              <a:t>Simulação da descarga das ribeiras ao longo da Costa do Estoril quantificando: </a:t>
            </a:r>
          </a:p>
          <a:p>
            <a:pPr marL="92056" lvl="1" indent="365054"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A contribuição de cada uma das ribeiras (em volume e contaminação fecal);</a:t>
            </a:r>
          </a:p>
          <a:p>
            <a:pPr marL="92056" lvl="1" indent="365054"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O volume e concentração da água contaminada existente; volume de água contaminada;</a:t>
            </a:r>
          </a:p>
          <a:p>
            <a:pPr lvl="1">
              <a:buFont typeface="Arial" pitchFamily="34" charset="0"/>
              <a:buChar char="•"/>
              <a:defRPr/>
            </a:pPr>
            <a:endParaRPr lang="pt-PT" sz="2000" dirty="0">
              <a:latin typeface="Arial Narrow" pitchFamily="34" charset="0"/>
            </a:endParaRPr>
          </a:p>
        </p:txBody>
      </p:sp>
      <p:pic>
        <p:nvPicPr>
          <p:cNvPr id="9251" name="Picture 129" descr="Image_2007_10_01_11_30_00"/>
          <p:cNvPicPr>
            <a:picLocks noChangeAspect="1" noChangeArrowheads="1"/>
          </p:cNvPicPr>
          <p:nvPr/>
        </p:nvPicPr>
        <p:blipFill>
          <a:blip r:embed="rId11" cstate="print"/>
          <a:srcRect t="20747"/>
          <a:stretch>
            <a:fillRect/>
          </a:stretch>
        </p:blipFill>
        <p:spPr bwMode="auto">
          <a:xfrm>
            <a:off x="15753393" y="15652427"/>
            <a:ext cx="4751387" cy="28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" name="TextBox 262"/>
          <p:cNvSpPr txBox="1"/>
          <p:nvPr/>
        </p:nvSpPr>
        <p:spPr>
          <a:xfrm>
            <a:off x="12106273" y="12869912"/>
            <a:ext cx="6985001" cy="523221"/>
          </a:xfrm>
          <a:prstGeom prst="rect">
            <a:avLst/>
          </a:prstGeom>
          <a:noFill/>
        </p:spPr>
        <p:txBody>
          <a:bodyPr lIns="91421" tIns="45712" rIns="91421" bIns="45712">
            <a:spAutoFit/>
          </a:bodyPr>
          <a:lstStyle/>
          <a:p>
            <a:pPr>
              <a:defRPr/>
            </a:pPr>
            <a:r>
              <a:rPr lang="pt-PT" sz="2800" b="1" dirty="0">
                <a:latin typeface="Arial Narrow" pitchFamily="34" charset="0"/>
              </a:rPr>
              <a:t>Modelação Operacional a nível das praias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11215689" y="13687139"/>
            <a:ext cx="3455986" cy="2862306"/>
          </a:xfrm>
          <a:prstGeom prst="rect">
            <a:avLst/>
          </a:prstGeom>
          <a:noFill/>
          <a:ln>
            <a:noFill/>
          </a:ln>
        </p:spPr>
        <p:txBody>
          <a:bodyPr lIns="91421" tIns="45712" rIns="91421" bIns="45712">
            <a:spAutoFit/>
          </a:bodyPr>
          <a:lstStyle/>
          <a:p>
            <a:pPr lvl="1">
              <a:defRPr/>
            </a:pPr>
            <a:r>
              <a:rPr lang="pt-PT" sz="2000" dirty="0">
                <a:latin typeface="Arial Narrow" pitchFamily="34" charset="0"/>
              </a:rPr>
              <a:t>Diariamente recorrendo a: </a:t>
            </a:r>
          </a:p>
          <a:p>
            <a:pPr marL="90469" lvl="1"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Valores históricos de qualidade das ribeiras;</a:t>
            </a:r>
          </a:p>
          <a:p>
            <a:pPr marL="90469" lvl="1" indent="1587"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 Valores diários dos caudais das ribeiras (valores de nível de estações automáticas, e curvas de vazão);</a:t>
            </a:r>
          </a:p>
          <a:p>
            <a:pPr marL="90469" lvl="1" indent="1587">
              <a:buFont typeface="Arial" pitchFamily="34" charset="0"/>
              <a:buChar char="•"/>
              <a:defRPr/>
            </a:pPr>
            <a:r>
              <a:rPr lang="pt-PT" sz="2000" dirty="0">
                <a:latin typeface="Arial Narrow" pitchFamily="34" charset="0"/>
              </a:rPr>
              <a:t> Previsões de hidrodinâmica diárias;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9254" name="TextBox 265"/>
          <p:cNvSpPr txBox="1">
            <a:spLocks noChangeArrowheads="1"/>
          </p:cNvSpPr>
          <p:nvPr/>
        </p:nvSpPr>
        <p:spPr bwMode="auto">
          <a:xfrm>
            <a:off x="12534901" y="16332239"/>
            <a:ext cx="719137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sz="4300" b="1" dirty="0">
                <a:solidFill>
                  <a:srgbClr val="3366FF"/>
                </a:solidFill>
                <a:latin typeface="Arial Narrow" pitchFamily="34" charset="0"/>
              </a:rPr>
              <a:t>+</a:t>
            </a:r>
            <a:endParaRPr lang="en-US" sz="4300" b="1" dirty="0">
              <a:solidFill>
                <a:srgbClr val="3366FF"/>
              </a:solidFill>
              <a:latin typeface="Arial Narrow" pitchFamily="34" charset="0"/>
            </a:endParaRPr>
          </a:p>
        </p:txBody>
      </p:sp>
      <p:sp>
        <p:nvSpPr>
          <p:cNvPr id="9255" name="TextBox 266"/>
          <p:cNvSpPr txBox="1">
            <a:spLocks noChangeArrowheads="1"/>
          </p:cNvSpPr>
          <p:nvPr/>
        </p:nvSpPr>
        <p:spPr bwMode="auto">
          <a:xfrm>
            <a:off x="10693400" y="17084203"/>
            <a:ext cx="4032251" cy="37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 lvl="1" algn="ctr"/>
            <a:r>
              <a:rPr lang="pt-PT" sz="1800" dirty="0">
                <a:latin typeface="Arial Narrow" pitchFamily="34" charset="0"/>
              </a:rPr>
              <a:t>Abordagem </a:t>
            </a:r>
            <a:r>
              <a:rPr lang="pt-PT" sz="1800" dirty="0" err="1">
                <a:latin typeface="Arial Narrow" pitchFamily="34" charset="0"/>
              </a:rPr>
              <a:t>Lagrangiana</a:t>
            </a:r>
            <a:endParaRPr lang="pt-PT" sz="1800" dirty="0">
              <a:latin typeface="Arial Narrow" pitchFamily="34" charset="0"/>
            </a:endParaRPr>
          </a:p>
        </p:txBody>
      </p:sp>
      <p:sp>
        <p:nvSpPr>
          <p:cNvPr id="268" name="Down Arrow 267"/>
          <p:cNvSpPr/>
          <p:nvPr/>
        </p:nvSpPr>
        <p:spPr>
          <a:xfrm rot="16200000">
            <a:off x="15007890" y="14273448"/>
            <a:ext cx="515022" cy="647701"/>
          </a:xfrm>
          <a:prstGeom prst="downArrow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57" name="Rectangle 149"/>
          <p:cNvSpPr>
            <a:spLocks noChangeArrowheads="1"/>
          </p:cNvSpPr>
          <p:nvPr/>
        </p:nvSpPr>
        <p:spPr bwMode="auto">
          <a:xfrm>
            <a:off x="11269467" y="19460465"/>
            <a:ext cx="9504362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endParaRPr lang="pt-PT" sz="2000" dirty="0">
              <a:latin typeface="Arial Narrow" pitchFamily="34" charset="0"/>
            </a:endParaRPr>
          </a:p>
          <a:p>
            <a:r>
              <a:rPr lang="pt-PT" sz="2000" dirty="0">
                <a:latin typeface="Arial Narrow" pitchFamily="34" charset="0"/>
              </a:rPr>
              <a:t>As estações hidrométricas instaladas enviam alertas automáticos em caso de subida de nível.</a:t>
            </a:r>
          </a:p>
          <a:p>
            <a:endParaRPr lang="pt-PT" sz="2000" dirty="0"/>
          </a:p>
        </p:txBody>
      </p:sp>
      <p:sp>
        <p:nvSpPr>
          <p:cNvPr id="271" name="Rounded Rectangle 270"/>
          <p:cNvSpPr/>
          <p:nvPr/>
        </p:nvSpPr>
        <p:spPr>
          <a:xfrm>
            <a:off x="10898379" y="19218155"/>
            <a:ext cx="10297145" cy="7379443"/>
          </a:xfrm>
          <a:prstGeom prst="roundRect">
            <a:avLst/>
          </a:prstGeom>
          <a:noFill/>
          <a:ln w="44450">
            <a:solidFill>
              <a:srgbClr val="0066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  <a:p>
            <a:pPr>
              <a:defRPr/>
            </a:pPr>
            <a:endParaRPr lang="pt-PT" sz="1800" u="sng" dirty="0">
              <a:solidFill>
                <a:schemeClr val="tx1"/>
              </a:solidFill>
            </a:endParaRP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11546524" y="21721760"/>
            <a:ext cx="9085261" cy="4618669"/>
            <a:chOff x="11557496" y="23782021"/>
            <a:chExt cx="9084767" cy="5167629"/>
          </a:xfrm>
        </p:grpSpPr>
        <p:sp>
          <p:nvSpPr>
            <p:cNvPr id="9299" name="Rectangle 71"/>
            <p:cNvSpPr>
              <a:spLocks noChangeArrowheads="1"/>
            </p:cNvSpPr>
            <p:nvPr/>
          </p:nvSpPr>
          <p:spPr bwMode="auto">
            <a:xfrm>
              <a:off x="16381413" y="24572912"/>
              <a:ext cx="142955" cy="38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0758" tIns="35379" rIns="70758" bIns="35379">
              <a:spAutoFit/>
            </a:bodyPr>
            <a:lstStyle/>
            <a:p>
              <a:pPr defTabSz="707883"/>
              <a:endParaRPr lang="pt-PT" sz="1800" dirty="0"/>
            </a:p>
          </p:txBody>
        </p:sp>
        <p:pic>
          <p:nvPicPr>
            <p:cNvPr id="9300" name="Picture 2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605500" y="28005088"/>
              <a:ext cx="436563" cy="434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11557496" y="23782021"/>
              <a:ext cx="8632825" cy="4715883"/>
              <a:chOff x="367989" y="1556607"/>
              <a:chExt cx="10046710" cy="5458889"/>
            </a:xfrm>
          </p:grpSpPr>
          <p:sp>
            <p:nvSpPr>
              <p:cNvPr id="275" name="Rectangle 274"/>
              <p:cNvSpPr/>
              <p:nvPr/>
            </p:nvSpPr>
            <p:spPr bwMode="auto">
              <a:xfrm>
                <a:off x="4558319" y="1556607"/>
                <a:ext cx="3435824" cy="232859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3200" tIns="21600" rIns="43200" bIns="21600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en-GB" dirty="0"/>
                  <a:t>                                                    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367989" y="1667412"/>
                <a:ext cx="3980987" cy="53480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3200" tIns="21600" rIns="43200" bIns="21600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4232727" y="3563853"/>
                <a:ext cx="3881645" cy="340484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43200" tIns="21600" rIns="43200" bIns="21600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dirty="0"/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en-GB" sz="1800" dirty="0">
                  <a:latin typeface="Arial" charset="0"/>
                </a:endParaRPr>
              </a:p>
            </p:txBody>
          </p:sp>
          <p:sp>
            <p:nvSpPr>
              <p:cNvPr id="9323" name="AutoShape 4"/>
              <p:cNvSpPr>
                <a:spLocks noChangeArrowheads="1"/>
              </p:cNvSpPr>
              <p:nvPr/>
            </p:nvSpPr>
            <p:spPr bwMode="auto">
              <a:xfrm rot="5400000">
                <a:off x="1150937" y="4760913"/>
                <a:ext cx="360363" cy="287338"/>
              </a:xfrm>
              <a:custGeom>
                <a:avLst/>
                <a:gdLst>
                  <a:gd name="T0" fmla="*/ 1255047778 w 21600"/>
                  <a:gd name="T1" fmla="*/ 0 h 21600"/>
                  <a:gd name="T2" fmla="*/ 0 w 21600"/>
                  <a:gd name="T3" fmla="*/ 338205750 h 21600"/>
                  <a:gd name="T4" fmla="*/ 1255047778 w 21600"/>
                  <a:gd name="T5" fmla="*/ 676411073 h 21600"/>
                  <a:gd name="T6" fmla="*/ 1673397572 w 21600"/>
                  <a:gd name="T7" fmla="*/ 33820575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324" name="Picture 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5650" y="2636838"/>
                <a:ext cx="1535113" cy="201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762000" y="4689470"/>
                <a:ext cx="2520951" cy="1920872"/>
                <a:chOff x="340" y="2947"/>
                <a:chExt cx="1588" cy="1210"/>
              </a:xfrm>
            </p:grpSpPr>
            <p:sp>
              <p:nvSpPr>
                <p:cNvPr id="9346" name="Rectangle 8"/>
                <p:cNvSpPr>
                  <a:spLocks noChangeArrowheads="1"/>
                </p:cNvSpPr>
                <p:nvPr/>
              </p:nvSpPr>
              <p:spPr bwMode="auto">
                <a:xfrm>
                  <a:off x="839" y="2947"/>
                  <a:ext cx="1089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53943" indent="-353943">
                    <a:lnSpc>
                      <a:spcPct val="90000"/>
                    </a:lnSpc>
                    <a:spcBef>
                      <a:spcPct val="70000"/>
                    </a:spcBef>
                    <a:buClr>
                      <a:schemeClr val="accent2"/>
                    </a:buClr>
                    <a:buSzPct val="65000"/>
                  </a:pPr>
                  <a:r>
                    <a:rPr kumimoji="1" lang="pt-PT" sz="1200" dirty="0">
                      <a:solidFill>
                        <a:srgbClr val="000000"/>
                      </a:solidFill>
                    </a:rPr>
                    <a:t>      Em caso de subida do nível</a:t>
                  </a:r>
                </a:p>
              </p:txBody>
            </p:sp>
            <p:pic>
              <p:nvPicPr>
                <p:cNvPr id="9347" name="Picture 9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40" y="3247"/>
                  <a:ext cx="1043" cy="9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326" name="Picture 10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843213" y="2636838"/>
                <a:ext cx="1177925" cy="181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11"/>
              <p:cNvGrpSpPr>
                <a:grpSpLocks/>
              </p:cNvGrpSpPr>
              <p:nvPr/>
            </p:nvGrpSpPr>
            <p:grpSpPr bwMode="auto">
              <a:xfrm>
                <a:off x="2379043" y="4418007"/>
                <a:ext cx="3184529" cy="2179633"/>
                <a:chOff x="1611" y="2783"/>
                <a:chExt cx="2006" cy="1373"/>
              </a:xfrm>
            </p:grpSpPr>
            <p:sp>
              <p:nvSpPr>
                <p:cNvPr id="9339" name="AutoShape 12"/>
                <p:cNvSpPr>
                  <a:spLocks noChangeArrowheads="1"/>
                </p:cNvSpPr>
                <p:nvPr/>
              </p:nvSpPr>
              <p:spPr bwMode="auto">
                <a:xfrm>
                  <a:off x="1973" y="3793"/>
                  <a:ext cx="227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30 w 21600"/>
                    <a:gd name="T13" fmla="*/ 5370 h 21600"/>
                    <a:gd name="T14" fmla="*/ 18936 w 21600"/>
                    <a:gd name="T15" fmla="*/ 1623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40" name="Rectangle 13"/>
                <p:cNvSpPr>
                  <a:spLocks noChangeArrowheads="1"/>
                </p:cNvSpPr>
                <p:nvPr/>
              </p:nvSpPr>
              <p:spPr bwMode="auto">
                <a:xfrm>
                  <a:off x="1611" y="3308"/>
                  <a:ext cx="1011" cy="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77764" indent="-177764">
                    <a:lnSpc>
                      <a:spcPct val="90000"/>
                    </a:lnSpc>
                    <a:spcBef>
                      <a:spcPct val="70000"/>
                    </a:spcBef>
                    <a:buClr>
                      <a:schemeClr val="accent2"/>
                    </a:buClr>
                    <a:buSzPct val="65000"/>
                  </a:pPr>
                  <a:r>
                    <a:rPr kumimoji="1" lang="pt-PT" sz="1200" dirty="0">
                      <a:solidFill>
                        <a:srgbClr val="000000"/>
                      </a:solidFill>
                    </a:rPr>
                    <a:t>Estação envia alarme via GSM para o IST</a:t>
                  </a:r>
                </a:p>
              </p:txBody>
            </p: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2517" y="3475"/>
                  <a:ext cx="1043" cy="681"/>
                  <a:chOff x="2245" y="3521"/>
                  <a:chExt cx="1043" cy="681"/>
                </a:xfrm>
              </p:grpSpPr>
              <p:sp>
                <p:nvSpPr>
                  <p:cNvPr id="934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521"/>
                    <a:ext cx="998" cy="635"/>
                  </a:xfrm>
                  <a:prstGeom prst="ellipse">
                    <a:avLst/>
                  </a:prstGeom>
                  <a:noFill/>
                  <a:ln w="3175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900" dirty="0"/>
                  </a:p>
                </p:txBody>
              </p:sp>
              <p:pic>
                <p:nvPicPr>
                  <p:cNvPr id="9345" name="Picture 16" descr="MCj04118660000[1]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2245" y="3521"/>
                    <a:ext cx="668" cy="6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9342" name="AutoShape 18"/>
                <p:cNvCxnSpPr>
                  <a:cxnSpLocks noChangeShapeType="1"/>
                  <a:endCxn id="9343" idx="2"/>
                </p:cNvCxnSpPr>
                <p:nvPr/>
              </p:nvCxnSpPr>
              <p:spPr bwMode="auto">
                <a:xfrm rot="5400000" flipH="1" flipV="1">
                  <a:off x="2774" y="3041"/>
                  <a:ext cx="693" cy="539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934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64" y="2783"/>
                  <a:ext cx="453" cy="181"/>
                </a:xfrm>
                <a:prstGeom prst="rect">
                  <a:avLst/>
                </a:prstGeom>
                <a:noFill/>
                <a:ln w="25400">
                  <a:solidFill>
                    <a:srgbClr val="00206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177764" indent="-177764">
                    <a:lnSpc>
                      <a:spcPct val="90000"/>
                    </a:lnSpc>
                    <a:spcBef>
                      <a:spcPct val="70000"/>
                    </a:spcBef>
                    <a:buClr>
                      <a:schemeClr val="accent2"/>
                    </a:buClr>
                    <a:buSzPct val="65000"/>
                  </a:pPr>
                  <a:r>
                    <a:rPr kumimoji="1" lang="pt-PT" sz="1200" dirty="0">
                      <a:solidFill>
                        <a:srgbClr val="000000"/>
                      </a:solidFill>
                    </a:rPr>
                    <a:t>Nível</a:t>
                  </a:r>
                </a:p>
              </p:txBody>
            </p:sp>
          </p:grpSp>
          <p:cxnSp>
            <p:nvCxnSpPr>
              <p:cNvPr id="9328" name="AutoShape 22"/>
              <p:cNvCxnSpPr>
                <a:cxnSpLocks noChangeShapeType="1"/>
              </p:cNvCxnSpPr>
              <p:nvPr/>
            </p:nvCxnSpPr>
            <p:spPr bwMode="auto">
              <a:xfrm rot="16200000" flipV="1">
                <a:off x="4453316" y="3678407"/>
                <a:ext cx="1358474" cy="496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329" name="Rectangle 23"/>
              <p:cNvSpPr>
                <a:spLocks noChangeArrowheads="1"/>
              </p:cNvSpPr>
              <p:nvPr/>
            </p:nvSpPr>
            <p:spPr bwMode="auto">
              <a:xfrm>
                <a:off x="4641988" y="3138465"/>
                <a:ext cx="883267" cy="424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70000"/>
                  </a:spcBef>
                  <a:buClr>
                    <a:schemeClr val="accent2"/>
                  </a:buClr>
                  <a:buSzPct val="65000"/>
                  <a:buFont typeface="Monotype Sorts"/>
                  <a:buNone/>
                </a:pPr>
                <a:r>
                  <a:rPr kumimoji="1" lang="pt-PT" sz="1200" dirty="0"/>
                  <a:t>Curva de vazão</a:t>
                </a:r>
              </a:p>
            </p:txBody>
          </p:sp>
          <p:pic>
            <p:nvPicPr>
              <p:cNvPr id="9330" name="Picture 24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541490" y="2555632"/>
                <a:ext cx="1308645" cy="500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31" name="Rectangle 25"/>
              <p:cNvSpPr>
                <a:spLocks noChangeArrowheads="1"/>
              </p:cNvSpPr>
              <p:nvPr/>
            </p:nvSpPr>
            <p:spPr bwMode="auto">
              <a:xfrm>
                <a:off x="4390460" y="2222219"/>
                <a:ext cx="1917555" cy="917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77764" indent="-177764">
                  <a:lnSpc>
                    <a:spcPct val="90000"/>
                  </a:lnSpc>
                  <a:buSzPct val="65000"/>
                  <a:buFont typeface="Arial" pitchFamily="34" charset="0"/>
                  <a:buChar char="•"/>
                </a:pPr>
                <a:r>
                  <a:rPr kumimoji="1" lang="pt-PT" sz="1200" dirty="0"/>
                  <a:t> Contaminação fecal</a:t>
                </a:r>
              </a:p>
              <a:p>
                <a:pPr marL="177764" indent="-177764">
                  <a:lnSpc>
                    <a:spcPct val="90000"/>
                  </a:lnSpc>
                  <a:buSzPct val="65000"/>
                  <a:buFont typeface="Arial" pitchFamily="34" charset="0"/>
                  <a:buChar char="•"/>
                </a:pPr>
                <a:r>
                  <a:rPr kumimoji="1" lang="pt-PT" sz="1200" dirty="0"/>
                  <a:t>Caudal</a:t>
                </a:r>
              </a:p>
            </p:txBody>
          </p:sp>
          <p:sp>
            <p:nvSpPr>
              <p:cNvPr id="9332" name="Rectangle 28"/>
              <p:cNvSpPr>
                <a:spLocks noChangeArrowheads="1"/>
              </p:cNvSpPr>
              <p:nvPr/>
            </p:nvSpPr>
            <p:spPr bwMode="auto">
              <a:xfrm>
                <a:off x="8413163" y="2555813"/>
                <a:ext cx="2001536" cy="50021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70000"/>
                  </a:spcBef>
                  <a:buClr>
                    <a:schemeClr val="accent2"/>
                  </a:buClr>
                  <a:buSzPct val="65000"/>
                  <a:buFont typeface="Monotype Sorts"/>
                  <a:buNone/>
                </a:pPr>
                <a:r>
                  <a:rPr kumimoji="1" lang="pt-PT" sz="1200" b="1" dirty="0">
                    <a:solidFill>
                      <a:srgbClr val="000000"/>
                    </a:solidFill>
                  </a:rPr>
                  <a:t>Previsão da qualidade das águas balneares</a:t>
                </a:r>
              </a:p>
            </p:txBody>
          </p:sp>
          <p:sp>
            <p:nvSpPr>
              <p:cNvPr id="9333" name="AutoShape 12"/>
              <p:cNvSpPr>
                <a:spLocks noChangeArrowheads="1"/>
              </p:cNvSpPr>
              <p:nvPr/>
            </p:nvSpPr>
            <p:spPr bwMode="auto">
              <a:xfrm rot="-1047756">
                <a:off x="5241203" y="5158796"/>
                <a:ext cx="894436" cy="287337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338202018 h 21600"/>
                  <a:gd name="T4" fmla="*/ 2147483647 w 21600"/>
                  <a:gd name="T5" fmla="*/ 676401908 h 21600"/>
                  <a:gd name="T6" fmla="*/ 2147483647 w 21600"/>
                  <a:gd name="T7" fmla="*/ 33820201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4" name="Rectangle 13"/>
              <p:cNvSpPr>
                <a:spLocks noChangeArrowheads="1"/>
              </p:cNvSpPr>
              <p:nvPr/>
            </p:nvSpPr>
            <p:spPr bwMode="auto">
              <a:xfrm>
                <a:off x="6136230" y="4984710"/>
                <a:ext cx="1774112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77764" indent="-177764">
                  <a:lnSpc>
                    <a:spcPct val="90000"/>
                  </a:lnSpc>
                  <a:spcBef>
                    <a:spcPct val="70000"/>
                  </a:spcBef>
                  <a:buClr>
                    <a:schemeClr val="accent2"/>
                  </a:buClr>
                  <a:buSzPct val="65000"/>
                </a:pPr>
                <a:r>
                  <a:rPr kumimoji="1" lang="pt-PT" sz="1200" dirty="0">
                    <a:solidFill>
                      <a:srgbClr val="000000"/>
                    </a:solidFill>
                  </a:rPr>
                  <a:t>Envio de email e SMS  com AVISO da subida de nível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379072" y="6590238"/>
                <a:ext cx="7694422" cy="4185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/>
                  <a:t>MODO AUTOMÁTICO</a:t>
                </a:r>
              </a:p>
            </p:txBody>
          </p:sp>
          <p:sp>
            <p:nvSpPr>
              <p:cNvPr id="9337" name="TextBox 291"/>
              <p:cNvSpPr txBox="1">
                <a:spLocks noChangeArrowheads="1"/>
              </p:cNvSpPr>
              <p:nvPr/>
            </p:nvSpPr>
            <p:spPr bwMode="auto">
              <a:xfrm>
                <a:off x="4687220" y="1658266"/>
                <a:ext cx="3197405" cy="418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b="1"/>
                  <a:t>HindCast</a:t>
                </a:r>
              </a:p>
            </p:txBody>
          </p:sp>
          <p:sp>
            <p:nvSpPr>
              <p:cNvPr id="293" name="Rectangle 5"/>
              <p:cNvSpPr>
                <a:spLocks noChangeArrowheads="1"/>
              </p:cNvSpPr>
              <p:nvPr/>
            </p:nvSpPr>
            <p:spPr bwMode="auto">
              <a:xfrm>
                <a:off x="367989" y="2226096"/>
                <a:ext cx="3890625" cy="2517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53943" indent="-353943">
                  <a:lnSpc>
                    <a:spcPct val="90000"/>
                  </a:lnSpc>
                  <a:spcBef>
                    <a:spcPct val="70000"/>
                  </a:spcBef>
                  <a:buClr>
                    <a:schemeClr val="accent2"/>
                  </a:buClr>
                  <a:buSzPct val="65000"/>
                  <a:defRPr/>
                </a:pPr>
                <a:r>
                  <a:rPr kumimoji="1" lang="pt-PT" sz="1200" dirty="0">
                    <a:solidFill>
                      <a:srgbClr val="000000"/>
                    </a:solidFill>
                  </a:rPr>
                  <a:t>Monitoriza</a:t>
                </a:r>
                <a:r>
                  <a:rPr kumimoji="1" lang="pt-PT" sz="1200" dirty="0">
                    <a:solidFill>
                      <a:srgbClr val="000000"/>
                    </a:solidFill>
                    <a:latin typeface="Arial"/>
                  </a:rPr>
                  <a:t>ç</a:t>
                </a:r>
                <a:r>
                  <a:rPr kumimoji="1" lang="pt-PT" sz="1200" dirty="0">
                    <a:solidFill>
                      <a:srgbClr val="000000"/>
                    </a:solidFill>
                  </a:rPr>
                  <a:t>ão autom</a:t>
                </a:r>
                <a:r>
                  <a:rPr kumimoji="1" lang="pt-PT" sz="1200" dirty="0">
                    <a:solidFill>
                      <a:srgbClr val="000000"/>
                    </a:solidFill>
                    <a:latin typeface="Arial"/>
                  </a:rPr>
                  <a:t>á</a:t>
                </a:r>
                <a:r>
                  <a:rPr kumimoji="1" lang="pt-PT" sz="1200" dirty="0">
                    <a:solidFill>
                      <a:srgbClr val="000000"/>
                    </a:solidFill>
                  </a:rPr>
                  <a:t>tica do n</a:t>
                </a:r>
                <a:r>
                  <a:rPr kumimoji="1" lang="pt-PT" sz="1200" dirty="0">
                    <a:solidFill>
                      <a:srgbClr val="000000"/>
                    </a:solidFill>
                    <a:latin typeface="Arial"/>
                  </a:rPr>
                  <a:t>í</a:t>
                </a:r>
                <a:r>
                  <a:rPr kumimoji="1" lang="pt-PT" sz="1200" dirty="0">
                    <a:solidFill>
                      <a:srgbClr val="000000"/>
                    </a:solidFill>
                  </a:rPr>
                  <a:t>vel hidrom</a:t>
                </a:r>
                <a:r>
                  <a:rPr kumimoji="1" lang="pt-PT" sz="1200" dirty="0">
                    <a:solidFill>
                      <a:srgbClr val="000000"/>
                    </a:solidFill>
                    <a:latin typeface="Arial"/>
                  </a:rPr>
                  <a:t>é</a:t>
                </a:r>
                <a:r>
                  <a:rPr kumimoji="1" lang="pt-PT" sz="1200" dirty="0">
                    <a:solidFill>
                      <a:srgbClr val="000000"/>
                    </a:solidFill>
                  </a:rPr>
                  <a:t>trico</a:t>
                </a:r>
              </a:p>
            </p:txBody>
          </p:sp>
        </p:grpSp>
        <p:pic>
          <p:nvPicPr>
            <p:cNvPr id="9302" name="Picture 1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9397663" y="28147963"/>
              <a:ext cx="538162" cy="80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03" name="Picture 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8398256" y="25581172"/>
              <a:ext cx="1916882" cy="106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5" name="Shape 304"/>
            <p:cNvCxnSpPr>
              <a:endCxn id="9303" idx="3"/>
            </p:cNvCxnSpPr>
            <p:nvPr/>
          </p:nvCxnSpPr>
          <p:spPr>
            <a:xfrm rot="16200000" flipH="1">
              <a:off x="19665414" y="25465823"/>
              <a:ext cx="1110666" cy="188784"/>
            </a:xfrm>
            <a:prstGeom prst="bentConnector4">
              <a:avLst>
                <a:gd name="adj1" fmla="val 25943"/>
                <a:gd name="adj2" fmla="val 221084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hape 305"/>
            <p:cNvCxnSpPr>
              <a:stCxn id="277" idx="3"/>
              <a:endCxn id="9300" idx="0"/>
            </p:cNvCxnSpPr>
            <p:nvPr/>
          </p:nvCxnSpPr>
          <p:spPr>
            <a:xfrm>
              <a:off x="18213721" y="26986769"/>
              <a:ext cx="610061" cy="101831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Elbow Connector 306"/>
            <p:cNvCxnSpPr/>
            <p:nvPr/>
          </p:nvCxnSpPr>
          <p:spPr>
            <a:xfrm rot="16200000" flipH="1">
              <a:off x="18684972" y="27166966"/>
              <a:ext cx="1630293" cy="3317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Elbow Connector 307"/>
            <p:cNvCxnSpPr>
              <a:stCxn id="273" idx="3"/>
            </p:cNvCxnSpPr>
            <p:nvPr/>
          </p:nvCxnSpPr>
          <p:spPr>
            <a:xfrm>
              <a:off x="19042150" y="28222606"/>
              <a:ext cx="355581" cy="28573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08" name="Picture 21" descr="D:\Projects\Sanest_Ribeiras\site_dez\images\praia.bmp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9870738" y="28220988"/>
              <a:ext cx="727075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" name="Cloud Callout 309"/>
            <p:cNvSpPr/>
            <p:nvPr/>
          </p:nvSpPr>
          <p:spPr bwMode="auto">
            <a:xfrm>
              <a:off x="20046983" y="27355868"/>
              <a:ext cx="595280" cy="436544"/>
            </a:xfrm>
            <a:prstGeom prst="cloudCallout">
              <a:avLst>
                <a:gd name="adj1" fmla="val -85575"/>
                <a:gd name="adj2" fmla="val 9859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9310" name="Picture 28" descr="http://www.retrovisoronline.com.br/images/Artigo/bandeiras/bandeira%20vermelha.gif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0224750" y="27420888"/>
              <a:ext cx="204788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1" name="Picture 30" descr="http://www.retrovisoronline.com.br/images/Artigo/bandeiras/bandeira%20verde.gif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361275" y="27420888"/>
              <a:ext cx="211138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" name="Right Brace 312"/>
            <p:cNvSpPr/>
            <p:nvPr/>
          </p:nvSpPr>
          <p:spPr>
            <a:xfrm>
              <a:off x="16526100" y="24285775"/>
              <a:ext cx="215888" cy="100802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4" name="Straight Arrow Connector 313"/>
            <p:cNvCxnSpPr>
              <a:endCxn id="9332" idx="1"/>
            </p:cNvCxnSpPr>
            <p:nvPr/>
          </p:nvCxnSpPr>
          <p:spPr>
            <a:xfrm>
              <a:off x="18110339" y="24860425"/>
              <a:ext cx="360124" cy="8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5" name="TextBox 314"/>
          <p:cNvSpPr txBox="1"/>
          <p:nvPr/>
        </p:nvSpPr>
        <p:spPr>
          <a:xfrm>
            <a:off x="14558012" y="19186622"/>
            <a:ext cx="4465637" cy="523221"/>
          </a:xfrm>
          <a:prstGeom prst="rect">
            <a:avLst/>
          </a:prstGeom>
          <a:noFill/>
        </p:spPr>
        <p:txBody>
          <a:bodyPr lIns="91421" tIns="45712" rIns="91421" bIns="45712">
            <a:spAutoFit/>
          </a:bodyPr>
          <a:lstStyle/>
          <a:p>
            <a:pPr>
              <a:defRPr/>
            </a:pPr>
            <a:r>
              <a:rPr lang="pt-PT" sz="2800" b="1" dirty="0">
                <a:latin typeface="Arial Narrow" pitchFamily="34" charset="0"/>
              </a:rPr>
              <a:t>Alertas automáticos</a:t>
            </a:r>
          </a:p>
        </p:txBody>
      </p:sp>
      <p:pic>
        <p:nvPicPr>
          <p:cNvPr id="9261" name="Picture 13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8664240" y="10636165"/>
            <a:ext cx="2087561" cy="96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13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81761" y="23750897"/>
            <a:ext cx="3454399" cy="20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3" name="Picture 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11751" y="16426694"/>
            <a:ext cx="5024439" cy="228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" name="Down Arrow 332"/>
          <p:cNvSpPr/>
          <p:nvPr/>
        </p:nvSpPr>
        <p:spPr>
          <a:xfrm rot="16200000">
            <a:off x="9878679" y="27944982"/>
            <a:ext cx="515022" cy="647701"/>
          </a:xfrm>
          <a:prstGeom prst="down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65" name="TextBox 333"/>
          <p:cNvSpPr txBox="1">
            <a:spLocks noChangeArrowheads="1"/>
          </p:cNvSpPr>
          <p:nvPr/>
        </p:nvSpPr>
        <p:spPr bwMode="auto">
          <a:xfrm>
            <a:off x="10664192" y="27248004"/>
            <a:ext cx="10296525" cy="224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>
              <a:spcBef>
                <a:spcPts val="601"/>
              </a:spcBef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Responder às directrizes da Nova Directiva das Águas Balneares:</a:t>
            </a:r>
          </a:p>
          <a:p>
            <a:pPr>
              <a:spcBef>
                <a:spcPts val="601"/>
              </a:spcBef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Identificar e quantificar as causas de contaminação de cada praia;</a:t>
            </a:r>
          </a:p>
          <a:p>
            <a:pPr>
              <a:spcBef>
                <a:spcPts val="601"/>
              </a:spcBef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Envio de alertas atempadamente;</a:t>
            </a:r>
          </a:p>
          <a:p>
            <a:pPr>
              <a:spcBef>
                <a:spcPts val="601"/>
              </a:spcBef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O Gestor de Praia saberá atempadamente a ocorrência de acidentes de poluição de curta duração.</a:t>
            </a:r>
          </a:p>
          <a:p>
            <a:pPr>
              <a:spcBef>
                <a:spcPts val="601"/>
              </a:spcBef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O Gestor de Praia poderá mais facilmente decidir se fecha ou não a praia, evitando a exposição dos banhista a  águas de fraca qualidade.</a:t>
            </a:r>
            <a:endParaRPr lang="en-US" sz="2000" dirty="0"/>
          </a:p>
        </p:txBody>
      </p:sp>
      <p:pic>
        <p:nvPicPr>
          <p:cNvPr id="9266" name="Picture 11" descr="E:\CRISTINA\Maretec\LogoFundo_Transparente.gi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990012" y="29357758"/>
            <a:ext cx="1846263" cy="11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7" name="Picture 56" descr="E:\CRISTINA\IST\Poster IST\logo_sanest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502438" y="29554970"/>
            <a:ext cx="1614488" cy="5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8" name="Picture 59" descr="E:\CRISTINA\IST\Poster IST\lenvis_logo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6344902" y="29505314"/>
            <a:ext cx="1350964" cy="63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9" name="Picture 57" descr="E:\CRISTINA\IST\Poster IST\FP7-coo-RGB_logo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8507076" y="29546459"/>
            <a:ext cx="863599" cy="6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0" name="Picture 58" descr="E:\CRISTINA\IST\Poster IST\ICT_SG_Logo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7749842" y="29532270"/>
            <a:ext cx="644526" cy="57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1" name="Picture 16" descr="D:\Projects\Sanest_Ribeiras\siteMaio\ribeiras\images\carcavelos-beach-05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2061824" y="4795537"/>
            <a:ext cx="8299451" cy="20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2" name="Picture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35829" y="10995951"/>
            <a:ext cx="3024186" cy="11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73" name="TextBox 117"/>
          <p:cNvSpPr txBox="1">
            <a:spLocks noChangeArrowheads="1"/>
          </p:cNvSpPr>
          <p:nvPr/>
        </p:nvSpPr>
        <p:spPr bwMode="auto">
          <a:xfrm>
            <a:off x="12120567" y="6807389"/>
            <a:ext cx="7991475" cy="3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1- Fotografia da Praia de Carcavelos</a:t>
            </a:r>
            <a:r>
              <a:rPr lang="pt-PT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74" name="TextBox 118"/>
          <p:cNvSpPr txBox="1">
            <a:spLocks noChangeArrowheads="1"/>
          </p:cNvSpPr>
          <p:nvPr/>
        </p:nvSpPr>
        <p:spPr bwMode="auto">
          <a:xfrm>
            <a:off x="6948490" y="8833436"/>
            <a:ext cx="3457576" cy="3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Figura</a:t>
            </a:r>
            <a:r>
              <a:rPr lang="pt-PT" dirty="0">
                <a:latin typeface="Arial Narrow" pitchFamily="34" charset="0"/>
                <a:cs typeface="Arial" pitchFamily="34" charset="0"/>
              </a:rPr>
              <a:t> </a:t>
            </a:r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2- Campanhas de monitorização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75" name="TextBox 119"/>
          <p:cNvSpPr txBox="1">
            <a:spLocks noChangeArrowheads="1"/>
          </p:cNvSpPr>
          <p:nvPr/>
        </p:nvSpPr>
        <p:spPr bwMode="auto">
          <a:xfrm>
            <a:off x="6834191" y="10583081"/>
            <a:ext cx="4175126" cy="3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3- Localização dos pontos de amostragem</a:t>
            </a:r>
            <a:r>
              <a:rPr lang="pt-PT" dirty="0">
                <a:latin typeface="Arial Narrow" pitchFamily="34" charset="0"/>
                <a:cs typeface="Arial" pitchFamily="34" charset="0"/>
              </a:rPr>
              <a:t>.</a:t>
            </a:r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76" name="TextBox 120"/>
          <p:cNvSpPr txBox="1">
            <a:spLocks noChangeArrowheads="1"/>
          </p:cNvSpPr>
          <p:nvPr/>
        </p:nvSpPr>
        <p:spPr bwMode="auto">
          <a:xfrm>
            <a:off x="7237416" y="12082750"/>
            <a:ext cx="3240088" cy="5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4- Resultado da medição de corrente e comparação com modelo.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77" name="TextBox 121"/>
          <p:cNvSpPr txBox="1">
            <a:spLocks noChangeArrowheads="1"/>
          </p:cNvSpPr>
          <p:nvPr/>
        </p:nvSpPr>
        <p:spPr bwMode="auto">
          <a:xfrm>
            <a:off x="15464792" y="10122975"/>
            <a:ext cx="5597760" cy="3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5- Localização das estações </a:t>
            </a:r>
            <a:r>
              <a:rPr lang="pt-PT" dirty="0" smtClean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hidrométricas, representadas a vermelho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78" name="TextBox 122"/>
          <p:cNvSpPr txBox="1">
            <a:spLocks noChangeArrowheads="1"/>
          </p:cNvSpPr>
          <p:nvPr/>
        </p:nvSpPr>
        <p:spPr bwMode="auto">
          <a:xfrm>
            <a:off x="18646776" y="11602366"/>
            <a:ext cx="2303463" cy="5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6- Publicação dos dados de nível hidrométrico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105538" y="19263239"/>
            <a:ext cx="8424862" cy="523221"/>
          </a:xfrm>
          <a:prstGeom prst="rect">
            <a:avLst/>
          </a:prstGeom>
          <a:noFill/>
        </p:spPr>
        <p:txBody>
          <a:bodyPr lIns="91421" tIns="45712" rIns="91421" bIns="45712">
            <a:spAutoFit/>
          </a:bodyPr>
          <a:lstStyle/>
          <a:p>
            <a:pPr>
              <a:defRPr/>
            </a:pPr>
            <a:r>
              <a:rPr lang="pt-PT" sz="2800" b="1" dirty="0">
                <a:latin typeface="Arial Narrow" pitchFamily="34" charset="0"/>
              </a:rPr>
              <a:t>Avaliação do risco de contaminação das Águas Balneares</a:t>
            </a:r>
          </a:p>
        </p:txBody>
      </p:sp>
      <p:sp>
        <p:nvSpPr>
          <p:cNvPr id="9280" name="TextBox 170"/>
          <p:cNvSpPr txBox="1">
            <a:spLocks noChangeArrowheads="1"/>
          </p:cNvSpPr>
          <p:nvPr/>
        </p:nvSpPr>
        <p:spPr bwMode="auto">
          <a:xfrm>
            <a:off x="816609" y="19687460"/>
            <a:ext cx="9577388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pPr lvl="1"/>
            <a:endParaRPr lang="pt-PT" sz="2000" dirty="0">
              <a:latin typeface="Arial Narrow" pitchFamily="34" charset="0"/>
            </a:endParaRPr>
          </a:p>
          <a:p>
            <a:pPr marL="369815" lvl="2" indent="-325373"/>
            <a:r>
              <a:rPr lang="pt-PT" sz="2000" dirty="0">
                <a:latin typeface="Arial Narrow" pitchFamily="34" charset="0"/>
              </a:rPr>
              <a:t>O modelo operacional produz diariamente previsões do risco de contaminação das águas balneares. </a:t>
            </a:r>
          </a:p>
          <a:p>
            <a:pPr lvl="1">
              <a:buFont typeface="Arial" pitchFamily="34" charset="0"/>
              <a:buChar char="•"/>
            </a:pPr>
            <a:endParaRPr lang="pt-PT" sz="2000" dirty="0">
              <a:latin typeface="Arial Narrow" pitchFamily="34" charset="0"/>
            </a:endParaRPr>
          </a:p>
        </p:txBody>
      </p:sp>
      <p:pic>
        <p:nvPicPr>
          <p:cNvPr id="9281" name="Picture 6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032513" y="20523130"/>
            <a:ext cx="4105274" cy="20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2" name="Picture 9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075373" y="22647072"/>
            <a:ext cx="4000501" cy="59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3" name="Picture 11" descr="http://www.maretec.mohid.com/projects/sanest/ribeiras/button_ribeira.gif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95278" y="-204306"/>
            <a:ext cx="95249" cy="5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4" name="Picture 12" descr="http://www.maretec.mohid.com/projects/sanest/ribeiras/button_ribeira.gif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95278" y="-68101"/>
            <a:ext cx="95249" cy="5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5" name="Picture 13" descr="http://www.maretec.mohid.com/projects/sanest/ribeiras/button_ribeira.gif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95278" y="68101"/>
            <a:ext cx="95249" cy="5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6" name="TextBox 135"/>
          <p:cNvSpPr txBox="1">
            <a:spLocks noChangeArrowheads="1"/>
          </p:cNvSpPr>
          <p:nvPr/>
        </p:nvSpPr>
        <p:spPr bwMode="auto">
          <a:xfrm>
            <a:off x="5425126" y="20555636"/>
            <a:ext cx="4681536" cy="624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BR" sz="2000" dirty="0"/>
              <a:t>O </a:t>
            </a:r>
            <a:r>
              <a:rPr lang="pt-BR" sz="2000" dirty="0">
                <a:latin typeface="Arial Narrow" pitchFamily="34" charset="0"/>
              </a:rPr>
              <a:t>nível de risco tem em conta a </a:t>
            </a:r>
            <a:r>
              <a:rPr lang="pt-BR" sz="2000" u="sng" dirty="0">
                <a:latin typeface="Arial Narrow" pitchFamily="34" charset="0"/>
              </a:rPr>
              <a:t>probabilidade de contaminação</a:t>
            </a:r>
            <a:r>
              <a:rPr lang="pt-BR" sz="2000" dirty="0">
                <a:latin typeface="Arial Narrow" pitchFamily="34" charset="0"/>
              </a:rPr>
              <a:t>: a probabilidade de os banhistas estarem em contacto com massas de água contaminadas.</a:t>
            </a:r>
          </a:p>
          <a:p>
            <a:endParaRPr lang="pt-BR" sz="2000" dirty="0">
              <a:latin typeface="Arial Narrow" pitchFamily="34" charset="0"/>
            </a:endParaRPr>
          </a:p>
          <a:p>
            <a:r>
              <a:rPr lang="pt-BR" sz="2000" dirty="0">
                <a:latin typeface="Arial Narrow" pitchFamily="34" charset="0"/>
              </a:rPr>
              <a:t>     Considera-se que se tem :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latin typeface="Arial Narrow" pitchFamily="34" charset="0"/>
              </a:rPr>
              <a:t>Qualidade excelente, se a probabilidade de contaminação for inferior a 1%;   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latin typeface="Arial Narrow" pitchFamily="34" charset="0"/>
              </a:rPr>
              <a:t>Qualidade suficiente se a probabilidade de contaminação estiver entre 1 e 5%;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latin typeface="Arial Narrow" pitchFamily="34" charset="0"/>
              </a:rPr>
              <a:t>Má qualidade se a probabilidade de contaminação for superior a 5%. </a:t>
            </a:r>
          </a:p>
          <a:p>
            <a:endParaRPr lang="pt-BR" sz="2000" dirty="0">
              <a:latin typeface="Arial Narrow" pitchFamily="34" charset="0"/>
            </a:endParaRPr>
          </a:p>
          <a:p>
            <a:r>
              <a:rPr lang="pt-BR" sz="2000" dirty="0" smtClean="0">
                <a:latin typeface="Arial Narrow" pitchFamily="34" charset="0"/>
              </a:rPr>
              <a:t>Assim</a:t>
            </a:r>
            <a:r>
              <a:rPr lang="pt-BR" sz="2000" dirty="0">
                <a:latin typeface="Arial Narrow" pitchFamily="34" charset="0"/>
              </a:rPr>
              <a:t>, sempre que exista um risco de contaminação 2 prevê-se que existe probabilidade de o banhista entrar em contacto com água contaminada</a:t>
            </a:r>
            <a:r>
              <a:rPr lang="pt-BR" sz="2000" dirty="0" smtClean="0">
                <a:latin typeface="Arial Narrow" pitchFamily="34" charset="0"/>
              </a:rPr>
              <a:t>.</a:t>
            </a:r>
          </a:p>
          <a:p>
            <a:endParaRPr lang="pt-BR" sz="2000" dirty="0" smtClean="0">
              <a:latin typeface="Arial Narrow" pitchFamily="34" charset="0"/>
            </a:endParaRPr>
          </a:p>
          <a:p>
            <a:r>
              <a:rPr lang="pt-BR" sz="2000" dirty="0" smtClean="0">
                <a:latin typeface="Arial Narrow" pitchFamily="34" charset="0"/>
              </a:rPr>
              <a:t>Previsões actualizadas de 2 em 2 horas.</a:t>
            </a:r>
            <a:endParaRPr lang="pt-BR" sz="2000" dirty="0">
              <a:latin typeface="Arial Narrow" pitchFamily="34" charset="0"/>
            </a:endParaRPr>
          </a:p>
          <a:p>
            <a:endParaRPr lang="en-US" sz="2000" dirty="0"/>
          </a:p>
        </p:txBody>
      </p:sp>
      <p:sp>
        <p:nvSpPr>
          <p:cNvPr id="9287" name="TextBox 136"/>
          <p:cNvSpPr txBox="1">
            <a:spLocks noChangeArrowheads="1"/>
          </p:cNvSpPr>
          <p:nvPr/>
        </p:nvSpPr>
        <p:spPr bwMode="auto">
          <a:xfrm>
            <a:off x="11125451" y="20182936"/>
            <a:ext cx="10261349" cy="14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2" rIns="91421" bIns="45712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 dirty="0">
                <a:latin typeface="Arial Narrow" pitchFamily="34" charset="0"/>
              </a:rPr>
              <a:t>Os dados em tempo real, são enviados automaticamente para o IST;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O modelo corre com os dados actualizados e faz uma previsão actual da qualidade das águas balneares.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PT" sz="2000" dirty="0">
                <a:latin typeface="Arial Narrow" pitchFamily="34" charset="0"/>
              </a:rPr>
              <a:t> É enviado um SMS para as entidades gestoras da qualidade das águas balneares  (</a:t>
            </a:r>
            <a:r>
              <a:rPr lang="pt-PT" sz="2000" dirty="0" err="1">
                <a:latin typeface="Arial Narrow" pitchFamily="34" charset="0"/>
              </a:rPr>
              <a:t>CMOeiras</a:t>
            </a:r>
            <a:r>
              <a:rPr lang="pt-PT" sz="2000" dirty="0">
                <a:latin typeface="Arial Narrow" pitchFamily="34" charset="0"/>
              </a:rPr>
              <a:t>, </a:t>
            </a:r>
            <a:r>
              <a:rPr lang="pt-PT" sz="2000" dirty="0" err="1">
                <a:latin typeface="Arial Narrow" pitchFamily="34" charset="0"/>
              </a:rPr>
              <a:t>CMCascais</a:t>
            </a:r>
            <a:r>
              <a:rPr lang="pt-PT" sz="2000" dirty="0">
                <a:latin typeface="Arial Narrow" pitchFamily="34" charset="0"/>
              </a:rPr>
              <a:t>, SANEST, </a:t>
            </a:r>
            <a:r>
              <a:rPr lang="pt-PT" sz="2000" dirty="0" err="1">
                <a:latin typeface="Arial Narrow" pitchFamily="34" charset="0"/>
              </a:rPr>
              <a:t>ARH-Tejo</a:t>
            </a:r>
            <a:r>
              <a:rPr lang="pt-PT" sz="2000" dirty="0">
                <a:latin typeface="Arial Narrow" pitchFamily="34" charset="0"/>
              </a:rPr>
              <a:t>) avisando o sucedido. </a:t>
            </a:r>
          </a:p>
        </p:txBody>
      </p:sp>
      <p:pic>
        <p:nvPicPr>
          <p:cNvPr id="928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988803" y="17499909"/>
            <a:ext cx="1989138" cy="68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9" name="TextBox 142"/>
          <p:cNvSpPr txBox="1">
            <a:spLocks noChangeArrowheads="1"/>
          </p:cNvSpPr>
          <p:nvPr/>
        </p:nvSpPr>
        <p:spPr bwMode="auto">
          <a:xfrm>
            <a:off x="755653" y="17592259"/>
            <a:ext cx="3384550" cy="5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7- Esquema dos modelos encaixados utilizados no modelo operacional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90" name="TextBox 143"/>
          <p:cNvSpPr txBox="1">
            <a:spLocks noChangeArrowheads="1"/>
          </p:cNvSpPr>
          <p:nvPr/>
        </p:nvSpPr>
        <p:spPr bwMode="auto">
          <a:xfrm>
            <a:off x="4244026" y="18679743"/>
            <a:ext cx="6264274" cy="3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8- Campos hidrodinâmicos junto às praias de Santo Amaro, Torre e Carcavelos 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91" name="TextBox 144"/>
          <p:cNvSpPr txBox="1">
            <a:spLocks noChangeArrowheads="1"/>
          </p:cNvSpPr>
          <p:nvPr/>
        </p:nvSpPr>
        <p:spPr bwMode="auto">
          <a:xfrm>
            <a:off x="15551151" y="18566974"/>
            <a:ext cx="5184774" cy="3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9- Representação das plumas das ribeiras simuladas no </a:t>
            </a:r>
            <a:r>
              <a:rPr lang="pt-PT" dirty="0" smtClean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MOHID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92" name="TextBox 147"/>
          <p:cNvSpPr txBox="1">
            <a:spLocks noChangeArrowheads="1"/>
          </p:cNvSpPr>
          <p:nvPr/>
        </p:nvSpPr>
        <p:spPr bwMode="auto">
          <a:xfrm>
            <a:off x="1032512" y="23250057"/>
            <a:ext cx="4033838" cy="5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10- Previsão do risco de contaminação para as praias de Santo Amaro, Torre e Carcavelos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93" name="TextBox 148"/>
          <p:cNvSpPr txBox="1">
            <a:spLocks noChangeArrowheads="1"/>
          </p:cNvSpPr>
          <p:nvPr/>
        </p:nvSpPr>
        <p:spPr bwMode="auto">
          <a:xfrm>
            <a:off x="1321435" y="25801055"/>
            <a:ext cx="4032251" cy="5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11- Traçadores </a:t>
            </a:r>
            <a:r>
              <a:rPr lang="pt-PT" dirty="0" err="1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lagrangianos</a:t>
            </a:r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 representando as plumas das ribeiras ao longo da Costa do Estoril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94" name="TextBox 130"/>
          <p:cNvSpPr txBox="1">
            <a:spLocks noChangeArrowheads="1"/>
          </p:cNvSpPr>
          <p:nvPr/>
        </p:nvSpPr>
        <p:spPr bwMode="auto">
          <a:xfrm>
            <a:off x="12049762" y="26021460"/>
            <a:ext cx="6049963" cy="5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>
            <a:spAutoFit/>
          </a:bodyPr>
          <a:lstStyle/>
          <a:p>
            <a:r>
              <a:rPr lang="pt-PT" dirty="0">
                <a:solidFill>
                  <a:srgbClr val="0066CC"/>
                </a:solidFill>
                <a:latin typeface="Arial Narrow" pitchFamily="34" charset="0"/>
                <a:cs typeface="Arial" pitchFamily="34" charset="0"/>
              </a:rPr>
              <a:t>Figura 12- Esquema do sistema de alerta implementado, para as situações de subida de nível das ribeiras</a:t>
            </a:r>
            <a:endParaRPr lang="en-US" dirty="0">
              <a:solidFill>
                <a:srgbClr val="0066CC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295" name="Picture 3" descr="D:\Sara\Work\Sara\IST\Projectos\Easy Co\Divulgação\Poster\Logo easyco.pn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4643102" y="29513824"/>
            <a:ext cx="1555751" cy="76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96" name="Picture 6" descr="D:\Sara\Work\Sara\IST\Projectos\Easy Co\Divulgação\Newsletters\NL 1\Logos\logo FEDER EN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0937876" y="29564902"/>
            <a:ext cx="1344612" cy="47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97" name="Picture 8" descr="D:\Sara\Work\Sara\IST\Projectos\Easy Co\Divulgação\Newsletters\NL 1\Logos\EA-MULTI_pos_cmyk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2266616" y="29564902"/>
            <a:ext cx="2332038" cy="43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Text Box 4"/>
          <p:cNvSpPr txBox="1">
            <a:spLocks noChangeArrowheads="1"/>
          </p:cNvSpPr>
          <p:nvPr/>
        </p:nvSpPr>
        <p:spPr bwMode="auto">
          <a:xfrm>
            <a:off x="11298240" y="30016080"/>
            <a:ext cx="3328987" cy="31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txBody>
          <a:bodyPr lIns="82866" tIns="41431" rIns="82866" bIns="41431">
            <a:spAutoFit/>
          </a:bodyPr>
          <a:lstStyle/>
          <a:p>
            <a:pPr algn="just" defTabSz="4329711">
              <a:defRPr/>
            </a:pPr>
            <a:r>
              <a:rPr lang="en-GB" b="1" kern="1000" noProof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1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“investing in our</a:t>
            </a:r>
            <a:r>
              <a:rPr lang="en-GB" b="1" kern="1000" noProof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37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kern="1000" noProof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1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common future”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8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8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967</Words>
  <Application>Microsoft Office PowerPoint</Application>
  <PresentationFormat>Custom</PresentationFormat>
  <Paragraphs>216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Remigio &amp; Susel</dc:creator>
  <cp:lastModifiedBy>cnviegas</cp:lastModifiedBy>
  <cp:revision>366</cp:revision>
  <cp:lastPrinted>2000-03-09T09:55:24Z</cp:lastPrinted>
  <dcterms:created xsi:type="dcterms:W3CDTF">1998-12-03T09:34:39Z</dcterms:created>
  <dcterms:modified xsi:type="dcterms:W3CDTF">2011-11-18T10:54:46Z</dcterms:modified>
</cp:coreProperties>
</file>